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7" r:id="rId2"/>
    <p:sldId id="279" r:id="rId3"/>
    <p:sldId id="288" r:id="rId4"/>
    <p:sldId id="278" r:id="rId5"/>
    <p:sldId id="280" r:id="rId6"/>
    <p:sldId id="256" r:id="rId7"/>
    <p:sldId id="259" r:id="rId8"/>
    <p:sldId id="258" r:id="rId9"/>
    <p:sldId id="260" r:id="rId10"/>
    <p:sldId id="265" r:id="rId11"/>
    <p:sldId id="262" r:id="rId12"/>
    <p:sldId id="266" r:id="rId13"/>
    <p:sldId id="270" r:id="rId14"/>
    <p:sldId id="267" r:id="rId15"/>
    <p:sldId id="268" r:id="rId16"/>
    <p:sldId id="269" r:id="rId17"/>
    <p:sldId id="272" r:id="rId18"/>
    <p:sldId id="273" r:id="rId19"/>
    <p:sldId id="274" r:id="rId20"/>
    <p:sldId id="276" r:id="rId21"/>
    <p:sldId id="261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6"/>
  </p:normalViewPr>
  <p:slideViewPr>
    <p:cSldViewPr snapToGrid="0" snapToObjects="1">
      <p:cViewPr varScale="1">
        <p:scale>
          <a:sx n="105" d="100"/>
          <a:sy n="105" d="100"/>
        </p:scale>
        <p:origin x="8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553C19-B1AB-4276-9A0F-B9E7F4825E3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3FF457-D391-4D73-96C3-F5C44996C3A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Following Machine Learning Reply’s paper, the constraints of the Aircraft Loading Optimization Challenge proposed by Airbus can be written in </a:t>
          </a:r>
          <a:r>
            <a:rPr lang="en-US" sz="1800" b="1" dirty="0"/>
            <a:t>QUBO form</a:t>
          </a:r>
          <a:r>
            <a:rPr lang="en-US" sz="1400" dirty="0"/>
            <a:t>, hence by treating them as penalty functions it is possible to assemble a QUBO model whose solution respects all the Aircraft Loading constraints. </a:t>
          </a:r>
        </a:p>
      </dgm:t>
    </dgm:pt>
    <dgm:pt modelId="{1A6BE929-B2A0-47BD-8DF8-F15CC2ACB6AA}" type="parTrans" cxnId="{D5A70B78-31DF-46CF-BEFC-D4C90FDEBC85}">
      <dgm:prSet/>
      <dgm:spPr/>
      <dgm:t>
        <a:bodyPr/>
        <a:lstStyle/>
        <a:p>
          <a:endParaRPr lang="en-US"/>
        </a:p>
      </dgm:t>
    </dgm:pt>
    <dgm:pt modelId="{78EE9D2B-4587-4F57-A14B-6C8F2991DE75}" type="sibTrans" cxnId="{D5A70B78-31DF-46CF-BEFC-D4C90FDEBC85}">
      <dgm:prSet/>
      <dgm:spPr/>
      <dgm:t>
        <a:bodyPr/>
        <a:lstStyle/>
        <a:p>
          <a:endParaRPr lang="en-US"/>
        </a:p>
      </dgm:t>
    </dgm:pt>
    <dgm:pt modelId="{13342EDD-81A1-462C-A34B-F5C1E98AE0D5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400" dirty="0"/>
            <a:t>We now present the results obtained with </a:t>
          </a:r>
          <a:r>
            <a:rPr lang="en-US" sz="1800" b="1" dirty="0"/>
            <a:t>a classical tabu search solver</a:t>
          </a:r>
          <a:r>
            <a:rPr lang="en-US" sz="1400" dirty="0"/>
            <a:t> for QUBO functions and with </a:t>
          </a:r>
          <a:r>
            <a:rPr lang="en-US" sz="1600" b="1" dirty="0"/>
            <a:t>a </a:t>
          </a:r>
          <a:r>
            <a:rPr lang="en-US" sz="1600" b="1" dirty="0" err="1"/>
            <a:t>Qiskit</a:t>
          </a:r>
          <a:r>
            <a:rPr lang="en-US" sz="1600" b="1" dirty="0"/>
            <a:t> </a:t>
          </a:r>
          <a:r>
            <a:rPr lang="en-US" sz="1600" b="1" dirty="0" err="1"/>
            <a:t>statevector</a:t>
          </a:r>
          <a:r>
            <a:rPr lang="en-US" sz="1600" b="1" dirty="0"/>
            <a:t> simulator </a:t>
          </a:r>
          <a:r>
            <a:rPr lang="en-US" sz="1400" dirty="0"/>
            <a:t>simulator accessed through API. </a:t>
          </a:r>
        </a:p>
      </dgm:t>
    </dgm:pt>
    <dgm:pt modelId="{0CF2B23F-139D-4295-8DA8-FE8D7A05D10C}" type="parTrans" cxnId="{71D8C60B-B518-4E87-8B18-CEDB57FDD872}">
      <dgm:prSet/>
      <dgm:spPr/>
      <dgm:t>
        <a:bodyPr/>
        <a:lstStyle/>
        <a:p>
          <a:endParaRPr lang="en-US"/>
        </a:p>
      </dgm:t>
    </dgm:pt>
    <dgm:pt modelId="{DCC3C848-CDCD-4B4D-A506-02CBE8BB4C7D}" type="sibTrans" cxnId="{71D8C60B-B518-4E87-8B18-CEDB57FDD872}">
      <dgm:prSet/>
      <dgm:spPr/>
      <dgm:t>
        <a:bodyPr/>
        <a:lstStyle/>
        <a:p>
          <a:endParaRPr lang="en-US"/>
        </a:p>
      </dgm:t>
    </dgm:pt>
    <dgm:pt modelId="{82E34EB3-5006-4270-B0E8-A0C82F8F869B}" type="pres">
      <dgm:prSet presAssocID="{20553C19-B1AB-4276-9A0F-B9E7F4825E38}" presName="root" presStyleCnt="0">
        <dgm:presLayoutVars>
          <dgm:dir/>
          <dgm:resizeHandles val="exact"/>
        </dgm:presLayoutVars>
      </dgm:prSet>
      <dgm:spPr/>
    </dgm:pt>
    <dgm:pt modelId="{3F49DCE7-BA92-4278-8B75-6FB471C98838}" type="pres">
      <dgm:prSet presAssocID="{673FF457-D391-4D73-96C3-F5C44996C3A9}" presName="compNode" presStyleCnt="0"/>
      <dgm:spPr/>
    </dgm:pt>
    <dgm:pt modelId="{8A056F26-9513-4B68-A168-167AAB6ABABC}" type="pres">
      <dgm:prSet presAssocID="{673FF457-D391-4D73-96C3-F5C44996C3A9}" presName="bgRect" presStyleLbl="bgShp" presStyleIdx="0" presStyleCnt="2"/>
      <dgm:spPr/>
    </dgm:pt>
    <dgm:pt modelId="{1D7EDEBE-8D83-4A68-AD05-01B4D5FC4AFF}" type="pres">
      <dgm:prSet presAssocID="{673FF457-D391-4D73-96C3-F5C44996C3A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C2D607DD-CF57-42AF-802A-B8AFF3AE5C14}" type="pres">
      <dgm:prSet presAssocID="{673FF457-D391-4D73-96C3-F5C44996C3A9}" presName="spaceRect" presStyleCnt="0"/>
      <dgm:spPr/>
    </dgm:pt>
    <dgm:pt modelId="{086FA92C-35E8-4D3F-A9C0-3AB1E3AA19C6}" type="pres">
      <dgm:prSet presAssocID="{673FF457-D391-4D73-96C3-F5C44996C3A9}" presName="parTx" presStyleLbl="revTx" presStyleIdx="0" presStyleCnt="2">
        <dgm:presLayoutVars>
          <dgm:chMax val="0"/>
          <dgm:chPref val="0"/>
        </dgm:presLayoutVars>
      </dgm:prSet>
      <dgm:spPr/>
    </dgm:pt>
    <dgm:pt modelId="{B2201A1E-C7D6-40BB-9CA4-4926936302E4}" type="pres">
      <dgm:prSet presAssocID="{78EE9D2B-4587-4F57-A14B-6C8F2991DE75}" presName="sibTrans" presStyleCnt="0"/>
      <dgm:spPr/>
    </dgm:pt>
    <dgm:pt modelId="{2CDCC0FF-E143-4BFA-A509-72FA3C0E74F2}" type="pres">
      <dgm:prSet presAssocID="{13342EDD-81A1-462C-A34B-F5C1E98AE0D5}" presName="compNode" presStyleCnt="0"/>
      <dgm:spPr/>
    </dgm:pt>
    <dgm:pt modelId="{DE217972-8D58-4EB7-90D2-E4BEE2B5AEBE}" type="pres">
      <dgm:prSet presAssocID="{13342EDD-81A1-462C-A34B-F5C1E98AE0D5}" presName="bgRect" presStyleLbl="bgShp" presStyleIdx="1" presStyleCnt="2" custLinFactNeighborY="1181"/>
      <dgm:spPr/>
    </dgm:pt>
    <dgm:pt modelId="{9211F086-39D1-4C9E-ABF6-76CAAD479C45}" type="pres">
      <dgm:prSet presAssocID="{13342EDD-81A1-462C-A34B-F5C1E98AE0D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5C1A36-E74D-41A9-B5AE-031F80F815AC}" type="pres">
      <dgm:prSet presAssocID="{13342EDD-81A1-462C-A34B-F5C1E98AE0D5}" presName="spaceRect" presStyleCnt="0"/>
      <dgm:spPr/>
    </dgm:pt>
    <dgm:pt modelId="{3595A24F-6980-48B9-A4FB-BE790EBE631F}" type="pres">
      <dgm:prSet presAssocID="{13342EDD-81A1-462C-A34B-F5C1E98AE0D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71D8C60B-B518-4E87-8B18-CEDB57FDD872}" srcId="{20553C19-B1AB-4276-9A0F-B9E7F4825E38}" destId="{13342EDD-81A1-462C-A34B-F5C1E98AE0D5}" srcOrd="1" destOrd="0" parTransId="{0CF2B23F-139D-4295-8DA8-FE8D7A05D10C}" sibTransId="{DCC3C848-CDCD-4B4D-A506-02CBE8BB4C7D}"/>
    <dgm:cxn modelId="{5D21420F-4ECE-470F-9D49-10C7EF6F5C68}" type="presOf" srcId="{20553C19-B1AB-4276-9A0F-B9E7F4825E38}" destId="{82E34EB3-5006-4270-B0E8-A0C82F8F869B}" srcOrd="0" destOrd="0" presId="urn:microsoft.com/office/officeart/2018/2/layout/IconVerticalSolidList"/>
    <dgm:cxn modelId="{73CE5C2C-F997-45EC-A04B-1B435A5BC380}" type="presOf" srcId="{673FF457-D391-4D73-96C3-F5C44996C3A9}" destId="{086FA92C-35E8-4D3F-A9C0-3AB1E3AA19C6}" srcOrd="0" destOrd="0" presId="urn:microsoft.com/office/officeart/2018/2/layout/IconVerticalSolidList"/>
    <dgm:cxn modelId="{D5A70B78-31DF-46CF-BEFC-D4C90FDEBC85}" srcId="{20553C19-B1AB-4276-9A0F-B9E7F4825E38}" destId="{673FF457-D391-4D73-96C3-F5C44996C3A9}" srcOrd="0" destOrd="0" parTransId="{1A6BE929-B2A0-47BD-8DF8-F15CC2ACB6AA}" sibTransId="{78EE9D2B-4587-4F57-A14B-6C8F2991DE75}"/>
    <dgm:cxn modelId="{1A01BF7E-8DB3-4349-80E6-A505E5F5FD9B}" type="presOf" srcId="{13342EDD-81A1-462C-A34B-F5C1E98AE0D5}" destId="{3595A24F-6980-48B9-A4FB-BE790EBE631F}" srcOrd="0" destOrd="0" presId="urn:microsoft.com/office/officeart/2018/2/layout/IconVerticalSolidList"/>
    <dgm:cxn modelId="{B537FF58-C578-4DE1-96C7-0A83A6B92EF1}" type="presParOf" srcId="{82E34EB3-5006-4270-B0E8-A0C82F8F869B}" destId="{3F49DCE7-BA92-4278-8B75-6FB471C98838}" srcOrd="0" destOrd="0" presId="urn:microsoft.com/office/officeart/2018/2/layout/IconVerticalSolidList"/>
    <dgm:cxn modelId="{9C7DB43E-63B8-499F-8A22-479C1CD1A05D}" type="presParOf" srcId="{3F49DCE7-BA92-4278-8B75-6FB471C98838}" destId="{8A056F26-9513-4B68-A168-167AAB6ABABC}" srcOrd="0" destOrd="0" presId="urn:microsoft.com/office/officeart/2018/2/layout/IconVerticalSolidList"/>
    <dgm:cxn modelId="{A4CE55CF-8F84-49C2-89B8-6280E3E339E6}" type="presParOf" srcId="{3F49DCE7-BA92-4278-8B75-6FB471C98838}" destId="{1D7EDEBE-8D83-4A68-AD05-01B4D5FC4AFF}" srcOrd="1" destOrd="0" presId="urn:microsoft.com/office/officeart/2018/2/layout/IconVerticalSolidList"/>
    <dgm:cxn modelId="{026353E3-59D1-45FB-9BAA-E8847A9B3309}" type="presParOf" srcId="{3F49DCE7-BA92-4278-8B75-6FB471C98838}" destId="{C2D607DD-CF57-42AF-802A-B8AFF3AE5C14}" srcOrd="2" destOrd="0" presId="urn:microsoft.com/office/officeart/2018/2/layout/IconVerticalSolidList"/>
    <dgm:cxn modelId="{2E2A7B78-F010-4D74-8302-A85DC12375CA}" type="presParOf" srcId="{3F49DCE7-BA92-4278-8B75-6FB471C98838}" destId="{086FA92C-35E8-4D3F-A9C0-3AB1E3AA19C6}" srcOrd="3" destOrd="0" presId="urn:microsoft.com/office/officeart/2018/2/layout/IconVerticalSolidList"/>
    <dgm:cxn modelId="{F8687B00-EC54-413F-84D0-2817D7EAFB42}" type="presParOf" srcId="{82E34EB3-5006-4270-B0E8-A0C82F8F869B}" destId="{B2201A1E-C7D6-40BB-9CA4-4926936302E4}" srcOrd="1" destOrd="0" presId="urn:microsoft.com/office/officeart/2018/2/layout/IconVerticalSolidList"/>
    <dgm:cxn modelId="{36AF1EFE-2080-445D-AE01-11040916E406}" type="presParOf" srcId="{82E34EB3-5006-4270-B0E8-A0C82F8F869B}" destId="{2CDCC0FF-E143-4BFA-A509-72FA3C0E74F2}" srcOrd="2" destOrd="0" presId="urn:microsoft.com/office/officeart/2018/2/layout/IconVerticalSolidList"/>
    <dgm:cxn modelId="{1B33E79E-CA11-4634-B5F3-1248C66070B8}" type="presParOf" srcId="{2CDCC0FF-E143-4BFA-A509-72FA3C0E74F2}" destId="{DE217972-8D58-4EB7-90D2-E4BEE2B5AEBE}" srcOrd="0" destOrd="0" presId="urn:microsoft.com/office/officeart/2018/2/layout/IconVerticalSolidList"/>
    <dgm:cxn modelId="{AE2C34D5-B61F-43A9-9740-49CB63384F82}" type="presParOf" srcId="{2CDCC0FF-E143-4BFA-A509-72FA3C0E74F2}" destId="{9211F086-39D1-4C9E-ABF6-76CAAD479C45}" srcOrd="1" destOrd="0" presId="urn:microsoft.com/office/officeart/2018/2/layout/IconVerticalSolidList"/>
    <dgm:cxn modelId="{0D60AE73-FC05-4E8B-B8B2-5803B7A9C3E6}" type="presParOf" srcId="{2CDCC0FF-E143-4BFA-A509-72FA3C0E74F2}" destId="{2E5C1A36-E74D-41A9-B5AE-031F80F815AC}" srcOrd="2" destOrd="0" presId="urn:microsoft.com/office/officeart/2018/2/layout/IconVerticalSolidList"/>
    <dgm:cxn modelId="{4726A525-535F-4D2B-B3DA-F2ADBCFB12A3}" type="presParOf" srcId="{2CDCC0FF-E143-4BFA-A509-72FA3C0E74F2}" destId="{3595A24F-6980-48B9-A4FB-BE790EBE631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056F26-9513-4B68-A168-167AAB6ABABC}">
      <dsp:nvSpPr>
        <dsp:cNvPr id="0" name=""/>
        <dsp:cNvSpPr/>
      </dsp:nvSpPr>
      <dsp:spPr>
        <a:xfrm>
          <a:off x="0" y="352753"/>
          <a:ext cx="8276026" cy="118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7EDEBE-8D83-4A68-AD05-01B4D5FC4AFF}">
      <dsp:nvSpPr>
        <dsp:cNvPr id="0" name=""/>
        <dsp:cNvSpPr/>
      </dsp:nvSpPr>
      <dsp:spPr>
        <a:xfrm>
          <a:off x="357785" y="618874"/>
          <a:ext cx="650518" cy="6505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6FA92C-35E8-4D3F-A9C0-3AB1E3AA19C6}">
      <dsp:nvSpPr>
        <dsp:cNvPr id="0" name=""/>
        <dsp:cNvSpPr/>
      </dsp:nvSpPr>
      <dsp:spPr>
        <a:xfrm>
          <a:off x="1366089" y="352753"/>
          <a:ext cx="6909936" cy="118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176" tIns="125176" rIns="125176" bIns="1251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Following Machine Learning Reply’s paper, the constraints of the Aircraft Loading Optimization Challenge proposed by Airbus can be written in </a:t>
          </a:r>
          <a:r>
            <a:rPr lang="en-US" sz="1800" b="1" kern="1200" dirty="0"/>
            <a:t>QUBO form</a:t>
          </a:r>
          <a:r>
            <a:rPr lang="en-US" sz="1400" kern="1200" dirty="0"/>
            <a:t>, hence by treating them as penalty functions it is possible to assemble a QUBO model whose solution respects all the Aircraft Loading constraints. </a:t>
          </a:r>
        </a:p>
      </dsp:txBody>
      <dsp:txXfrm>
        <a:off x="1366089" y="352753"/>
        <a:ext cx="6909936" cy="1182761"/>
      </dsp:txXfrm>
    </dsp:sp>
    <dsp:sp modelId="{DE217972-8D58-4EB7-90D2-E4BEE2B5AEBE}">
      <dsp:nvSpPr>
        <dsp:cNvPr id="0" name=""/>
        <dsp:cNvSpPr/>
      </dsp:nvSpPr>
      <dsp:spPr>
        <a:xfrm>
          <a:off x="0" y="1798485"/>
          <a:ext cx="8276026" cy="1182761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11F086-39D1-4C9E-ABF6-76CAAD479C45}">
      <dsp:nvSpPr>
        <dsp:cNvPr id="0" name=""/>
        <dsp:cNvSpPr/>
      </dsp:nvSpPr>
      <dsp:spPr>
        <a:xfrm>
          <a:off x="357785" y="2050637"/>
          <a:ext cx="650518" cy="6505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95A24F-6980-48B9-A4FB-BE790EBE631F}">
      <dsp:nvSpPr>
        <dsp:cNvPr id="0" name=""/>
        <dsp:cNvSpPr/>
      </dsp:nvSpPr>
      <dsp:spPr>
        <a:xfrm>
          <a:off x="1366089" y="1784516"/>
          <a:ext cx="6909936" cy="1182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176" tIns="125176" rIns="125176" bIns="125176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We now present the results obtained with </a:t>
          </a:r>
          <a:r>
            <a:rPr lang="en-US" sz="1800" b="1" kern="1200" dirty="0"/>
            <a:t>a classical tabu search solver</a:t>
          </a:r>
          <a:r>
            <a:rPr lang="en-US" sz="1400" kern="1200" dirty="0"/>
            <a:t> for QUBO functions and with </a:t>
          </a:r>
          <a:r>
            <a:rPr lang="en-US" sz="1600" b="1" kern="1200" dirty="0"/>
            <a:t>a </a:t>
          </a:r>
          <a:r>
            <a:rPr lang="en-US" sz="1600" b="1" kern="1200" dirty="0" err="1"/>
            <a:t>Qiskit</a:t>
          </a:r>
          <a:r>
            <a:rPr lang="en-US" sz="1600" b="1" kern="1200" dirty="0"/>
            <a:t> </a:t>
          </a:r>
          <a:r>
            <a:rPr lang="en-US" sz="1600" b="1" kern="1200" dirty="0" err="1"/>
            <a:t>statevector</a:t>
          </a:r>
          <a:r>
            <a:rPr lang="en-US" sz="1600" b="1" kern="1200" dirty="0"/>
            <a:t> simulator </a:t>
          </a:r>
          <a:r>
            <a:rPr lang="en-US" sz="1400" kern="1200" dirty="0"/>
            <a:t>simulator accessed through API. </a:t>
          </a:r>
        </a:p>
      </dsp:txBody>
      <dsp:txXfrm>
        <a:off x="1366089" y="1784516"/>
        <a:ext cx="6909936" cy="11827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9B2406-02C0-8D4C-A109-0CA2BC4E667D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19444-9F35-F04C-9033-AAF0D020E8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4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D19444-9F35-F04C-9033-AAF0D020E8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16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610F-F6F6-134E-8FBE-FC5BBCE58B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AA6588-949B-2F4F-A591-419A404224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DE386D-3A10-714E-BC06-CACE62296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5CCE15-1523-4041-B22C-CA3C55C3A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58F79F-5672-E44E-833A-7D38C4CAA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713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EBCA-E489-1D42-B407-BB97CD7A1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75D921-49ED-F74F-A3CA-4BE42A318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02FD93-BAE1-F34F-8F07-A55824C11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D83BA-9442-3E45-A99E-52207F4FF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9857BB-2400-6B40-8C37-C2F36D96F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45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79294F-EC63-B74E-A46D-CBFB998D8E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DBE17E-D10B-B443-A198-8B6F334F4F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873231-D9ED-BD45-9CF9-57B597C97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60930-910E-1243-831C-A1FB6EC8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5CDA-D25B-8947-9084-0246FF8FCB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010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63564-60EB-0E4A-90AB-0368092BE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453AE-2CB9-7A48-96ED-4AE085C50E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55535-7F05-2045-A08C-3A791EA35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81B6BA-A9A6-A545-96A6-FEFE79598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C0B21-A743-084F-A897-4942ABD4D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69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4A8FC1-367E-E949-99E8-683FF939A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8D64A-08B6-2E4B-B068-CB7FC94F0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3FF45-7B7A-DB44-B1AC-2BFC9712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4AC7B0-36CA-F64A-B609-669F736E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E3D6EE-6081-0344-9A69-6949461CB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0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1AE63-CF85-9D4C-8924-746F09F37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7B158-6774-3643-93D2-1CB2608614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18DEDB-9423-9F45-A64B-CC21D580B7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DB4AF0-9781-414B-86C9-BB400CCC9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ABFF76-2259-D24D-B0A9-BAD07A186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8D027-1845-144C-9BEC-6BDA7E131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9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ACB27-2FB7-B14C-900B-FB1B680E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4A4292-5078-3E4B-A5B1-FE7D0C1A0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94008D-FCFB-B449-A43C-B1D824F79D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C61AA1-9052-BC42-BAD9-1F3F7F056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6043E2-D526-F649-BDB4-6C76ADFFE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1756DB-2CD5-F14D-93C0-C7435EAC4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09ECB2-C42C-E546-B811-E222E9F2F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DB162D-A50A-804C-B589-72A529391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999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B19C-A749-7C40-897A-C08EDB566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F2CDF3-7110-1145-94E5-1D8C0FF1C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EAB4FC-82C4-D743-B5EC-B1A81DFEB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48E307-330A-7F49-92E3-D4C308729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916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09F86E7-3547-6245-9E93-F2A4C9491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9DA2EF-0747-0B4D-B907-E3FC9F307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1100E-6191-B64E-959D-A555A82FE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50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361D7-288C-2D4A-A01F-A9C37088FB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C99B8B-76E9-6E42-9420-35C9FE4E5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09EDD1-594F-B94D-82AA-1C3800089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A0F1E5-E39B-3648-B02C-553036B5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4D9C3-8918-3A4C-81BE-30807A311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2E68D-389C-C74A-B758-C936F37B1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096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1487-6CAB-C349-8D03-3951A7CEE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4B5DC5-7433-764D-B273-3D2B06DA80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4C2A5F-A23C-DB4D-92C5-09333554E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0CEAA7-373D-0447-98A3-1FCAC8B10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446EB1-BB4C-E243-977E-1A9E98E57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FDC7FA-6A55-A448-A957-8D80DC041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010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4C99B2-F28A-CC4B-BD6A-5AAE8F8FDD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60E7C-B1D3-D54B-877A-8958A2AC2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82C5C2-F92C-B141-A3DA-2C39F7CB4C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12075-79C4-744A-B84B-EE5ED41B2DB5}" type="datetimeFigureOut">
              <a:rPr lang="en-US" smtClean="0"/>
              <a:t>2/18/22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F2FD-C915-6F41-98EF-55EC6628DF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182F51-F7B3-034C-8A7C-A3F6980CD3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9881C-558F-D644-831C-EB1D93DECB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6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ack view of an aeroplane">
            <a:extLst>
              <a:ext uri="{FF2B5EF4-FFF2-40B4-BE49-F238E27FC236}">
                <a16:creationId xmlns:a16="http://schemas.microsoft.com/office/drawing/2014/main" id="{476FEC56-D687-43C1-B750-0D1716568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7865" b="7865"/>
          <a:stretch/>
        </p:blipFill>
        <p:spPr>
          <a:xfrm>
            <a:off x="0" y="-1219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B09DE3-9562-574E-8106-EFDBB094D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Airbus 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en-US" sz="4000" b="1" dirty="0">
                <a:solidFill>
                  <a:srgbClr val="FFFFFF"/>
                </a:solidFill>
              </a:rPr>
              <a:t>Quantum Computing Challenge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zh-CN" altLang="en-US" sz="4000" b="1" dirty="0">
                <a:solidFill>
                  <a:srgbClr val="FFFFFF"/>
                </a:solidFill>
              </a:rPr>
              <a:t>（</a:t>
            </a:r>
            <a:r>
              <a:rPr lang="en-US" altLang="zh-CN" sz="4000" b="1" dirty="0">
                <a:solidFill>
                  <a:srgbClr val="FFFFFF"/>
                </a:solidFill>
              </a:rPr>
              <a:t>2019</a:t>
            </a:r>
            <a:r>
              <a:rPr lang="zh-CN" altLang="en-US" sz="4000" b="1" dirty="0">
                <a:solidFill>
                  <a:srgbClr val="FFFFFF"/>
                </a:solidFill>
              </a:rPr>
              <a:t>）</a:t>
            </a:r>
            <a:br>
              <a:rPr lang="en-US" sz="4000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1318F-E49E-BB48-8024-E92EBB78F8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Bringing flight physics into the Quantum Era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https://</a:t>
            </a:r>
            <a:r>
              <a:rPr lang="en-US" sz="2000" dirty="0" err="1">
                <a:solidFill>
                  <a:srgbClr val="FFFFFF"/>
                </a:solidFill>
              </a:rPr>
              <a:t>www.airbus.com</a:t>
            </a:r>
            <a:r>
              <a:rPr lang="en-US" sz="2000" dirty="0">
                <a:solidFill>
                  <a:srgbClr val="FFFFFF"/>
                </a:solidFill>
              </a:rPr>
              <a:t>/</a:t>
            </a:r>
            <a:r>
              <a:rPr lang="en-US" sz="2000" dirty="0" err="1">
                <a:solidFill>
                  <a:srgbClr val="FFFFFF"/>
                </a:solidFill>
              </a:rPr>
              <a:t>en</a:t>
            </a:r>
            <a:r>
              <a:rPr lang="en-US" sz="2000" dirty="0">
                <a:solidFill>
                  <a:srgbClr val="FFFFFF"/>
                </a:solidFill>
              </a:rPr>
              <a:t>/innovation/disruptive-concepts/quantum-technologies/airbus-quantum-computing-challenge</a:t>
            </a:r>
          </a:p>
        </p:txBody>
      </p:sp>
    </p:spTree>
    <p:extLst>
      <p:ext uri="{BB962C8B-B14F-4D97-AF65-F5344CB8AC3E}">
        <p14:creationId xmlns:p14="http://schemas.microsoft.com/office/powerpoint/2010/main" val="1675023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lane on tarmac">
            <a:extLst>
              <a:ext uri="{FF2B5EF4-FFF2-40B4-BE49-F238E27FC236}">
                <a16:creationId xmlns:a16="http://schemas.microsoft.com/office/drawing/2014/main" id="{A6CADD8E-75AE-47A5-A3D6-C90C6567FB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659" r="434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0F228-92CE-8F4D-B25E-11698A5CE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Challenge Explanation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7FF96-49AF-F54E-BBB9-F6BFB239C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goal is to maximize the aircraft payload subject to multiple constraints: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PL </a:t>
            </a:r>
            <a:r>
              <a:rPr lang="en-US" sz="2000" dirty="0">
                <a:solidFill>
                  <a:srgbClr val="FFFFFF"/>
                </a:solidFill>
              </a:rPr>
              <a:t>- Payload Limits: The payload limits include conditions on the maximum capacity, the maximum allowed number of containers and their positions on the aircraft.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CL - Centre of Gravity Limits: The center of gravity of the fully loaded aircraft must be within given bounds, moreover it must approach a given target value.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SL - Shear Limits: The shear of the fully loaded</a:t>
            </a:r>
          </a:p>
        </p:txBody>
      </p:sp>
    </p:spTree>
    <p:extLst>
      <p:ext uri="{BB962C8B-B14F-4D97-AF65-F5344CB8AC3E}">
        <p14:creationId xmlns:p14="http://schemas.microsoft.com/office/powerpoint/2010/main" val="16929418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CA389B-452B-DC4A-AD71-B6BFF7DA70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598" y="1352550"/>
            <a:ext cx="7186613" cy="2076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B9BF0-ECFD-1F41-BC85-18142E3FA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599" y="3939881"/>
            <a:ext cx="7186613" cy="16875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DD3F4F-7998-1E49-8259-844C3EE08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74625" cmpd="thinThick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QUBO: </a:t>
            </a:r>
            <a:r>
              <a:rPr lang="en-US" sz="2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196135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8AA5FD-D30E-8949-A15F-A64290F90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Objective Function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3E8E04-9C7C-C441-ABD0-DF7A4E6C51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A0AEB9-58FA-C940-8217-CE0EC14B7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3237893"/>
            <a:ext cx="5559480" cy="232108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61B86-957F-E54D-8489-D62CECB79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2994978"/>
            <a:ext cx="5546955" cy="281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89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7F333A-9767-4B4E-8A7F-B1C22FDE0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Penalty functions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5E2FD-5FD1-B346-B2EB-5ADE6025EC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Payload Limits (PL): No-overlaps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9F315CE0-B85D-3044-94A4-11BD821E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3098907"/>
            <a:ext cx="5559480" cy="2599056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 with medium confidence">
            <a:extLst>
              <a:ext uri="{FF2B5EF4-FFF2-40B4-BE49-F238E27FC236}">
                <a16:creationId xmlns:a16="http://schemas.microsoft.com/office/drawing/2014/main" id="{7EA6FA06-4A2D-5A4C-BC5D-6364888FB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2967242"/>
            <a:ext cx="5546955" cy="28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484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571844-3B80-9B40-B1B2-38CE2A1E1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Penalty functions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C7C57-C1D9-C148-816C-6C00C8AF4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Payload Limits (PL): No-duplicates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FE7B938-D9E0-D145-907E-1FA9090CD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3154502"/>
            <a:ext cx="5559480" cy="2487865"/>
          </a:xfrm>
          <a:prstGeom prst="rect">
            <a:avLst/>
          </a:prstGeom>
        </p:spPr>
      </p:pic>
      <p:pic>
        <p:nvPicPr>
          <p:cNvPr id="4" name="Picture 3" descr="Text, letter&#10;&#10;Description automatically generated">
            <a:extLst>
              <a:ext uri="{FF2B5EF4-FFF2-40B4-BE49-F238E27FC236}">
                <a16:creationId xmlns:a16="http://schemas.microsoft.com/office/drawing/2014/main" id="{A150B409-254F-2E41-B479-1B94CDACD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3147519"/>
            <a:ext cx="5546955" cy="250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88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E52985E-2553-471E-82AA-5ED7A3298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3308" y="352931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805543-CD8E-234E-A37D-EE562CE7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70" y="506727"/>
            <a:ext cx="3885141" cy="1526741"/>
          </a:xfrm>
        </p:spPr>
        <p:txBody>
          <a:bodyPr>
            <a:normAutofit/>
          </a:bodyPr>
          <a:lstStyle/>
          <a:p>
            <a:pPr algn="r"/>
            <a:r>
              <a:rPr lang="en-US" sz="3000" dirty="0">
                <a:solidFill>
                  <a:schemeClr val="bg1"/>
                </a:solidFill>
              </a:rPr>
              <a:t>Penalty functions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E3ABC6-4042-4293-A7DF-F01181363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9873" y="580963"/>
            <a:ext cx="0" cy="137160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08C94-9DE0-1E4C-831D-6B8EC5806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5336" y="506727"/>
            <a:ext cx="6609921" cy="152674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Payload Limits (PL): Maximum capacity</a:t>
            </a: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3B8CE9-7C89-1444-B064-8A6CD8893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08" y="3126704"/>
            <a:ext cx="5559480" cy="25434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B509FD-45EA-C142-8A6E-4A8B2475B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1736" y="2752298"/>
            <a:ext cx="5546955" cy="330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639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06EC70-9DA1-2A4D-AF65-8D7C01A1B1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rgbClr val="FFFFFF"/>
                </a:solidFill>
              </a:rPr>
              <a:t>Total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CBFA43-FE3C-B647-BF78-43F8F600D4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62" y="5815698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900" dirty="0">
                <a:solidFill>
                  <a:srgbClr val="E7E6E6"/>
                </a:solidFill>
              </a:rPr>
              <a:t>The total function is given by the sum of the object function and the penalty functions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608439-F27C-2940-AD47-3101E6002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1556361"/>
            <a:ext cx="5455917" cy="1500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611310-A253-AA43-93F4-56CA40A45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3" y="1801877"/>
            <a:ext cx="5455917" cy="1009344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14040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A01D16-2727-8740-A60C-6CAE2FB99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dirty="0"/>
              <a:t>The QAOA and </a:t>
            </a:r>
            <a:r>
              <a:rPr lang="en-US" sz="3600" dirty="0" err="1"/>
              <a:t>MinimumEigenOptimizer</a:t>
            </a:r>
            <a:r>
              <a:rPr lang="en-US" sz="3600" dirty="0"/>
              <a:t> class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24C51-E1CC-B244-83D4-BC47CD623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Qiskit</a:t>
            </a:r>
            <a:r>
              <a:rPr lang="en-US" sz="2000" dirty="0"/>
              <a:t> provides its own implementation of QAOA which allows us to solve optimization problems with only a few lines of code. </a:t>
            </a:r>
          </a:p>
          <a:p>
            <a:endParaRPr lang="en-US" sz="2000" dirty="0"/>
          </a:p>
        </p:txBody>
      </p:sp>
      <p:grpSp>
        <p:nvGrpSpPr>
          <p:cNvPr id="20" name="Group 11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Isosceles Triangle 13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9D2CC22-4473-874A-ACDC-8010A99A8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319" y="1864197"/>
            <a:ext cx="6253211" cy="1954128"/>
          </a:xfrm>
          <a:prstGeom prst="rect">
            <a:avLst/>
          </a:prstGeom>
        </p:spPr>
      </p:pic>
      <p:grpSp>
        <p:nvGrpSpPr>
          <p:cNvPr id="22" name="Group 1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76A6D4FE-CAD7-B545-9FBC-69D79F048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5320" y="4250639"/>
            <a:ext cx="6253212" cy="170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4799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9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6E2577-921D-3049-9674-4B36AA3A4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494414"/>
            <a:ext cx="10534650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500" dirty="0" err="1"/>
              <a:t>Q</a:t>
            </a:r>
            <a:r>
              <a:rPr lang="en-US" sz="25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iskit</a:t>
            </a:r>
            <a: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only supports 15 qubits</a:t>
            </a:r>
            <a:br>
              <a:rPr lang="en-US" sz="2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2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35B61-5AA9-1945-8990-A8B17E0800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2588" y="1311818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toy example solved by QAOA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FDCB9-3A28-BD45-832E-3A8428BD9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" y="2461478"/>
            <a:ext cx="10744200" cy="37336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FD0D23-893A-6948-B678-E113B73C7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311" y="6087469"/>
            <a:ext cx="4635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8464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2F748-78E0-4245-B2ED-21233410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3730F-CD2E-6C4F-8475-3160FFCBF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1096833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 decomposing solver that finds a minimum value of a large quadratic unconstrained binary optimization (QUBO) problem by splitting it into pieces. The pieces are solved using a classical solver running the tabu algorithm.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also enables configuring a D-Wave system as the solver.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76F744-6240-7F4F-A98C-0A3A706FD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3413760"/>
            <a:ext cx="9448800" cy="2895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B2EE32-C5EF-B846-96BD-FAB03F06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6541" y="663164"/>
            <a:ext cx="70739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37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ormulae on a background">
            <a:extLst>
              <a:ext uri="{FF2B5EF4-FFF2-40B4-BE49-F238E27FC236}">
                <a16:creationId xmlns:a16="http://schemas.microsoft.com/office/drawing/2014/main" id="{278C98B4-4499-4A21-A82A-60BFA472BE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819" b="2018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EA7DB-9FBC-754A-9167-DE4E330F4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altLang="zh-CN" sz="5000"/>
              <a:t>5</a:t>
            </a:r>
            <a:r>
              <a:rPr lang="zh-CN" altLang="en-US" sz="5000"/>
              <a:t> </a:t>
            </a:r>
            <a:r>
              <a:rPr lang="en-US" altLang="zh-CN" sz="5000"/>
              <a:t>Chanllenges</a:t>
            </a:r>
            <a:endParaRPr lang="en-US" sz="50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EF941-8FA0-1C49-885B-9F41ACAE6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b="1" dirty="0"/>
              <a:t>Aircraft Climb Optimization </a:t>
            </a:r>
          </a:p>
          <a:p>
            <a:r>
              <a:rPr lang="en-US" sz="2000" b="1" dirty="0"/>
              <a:t>Computational Fluid Dynamics (CFD) on Quantum Computers</a:t>
            </a:r>
          </a:p>
          <a:p>
            <a:r>
              <a:rPr lang="en-US" sz="2000" b="1" dirty="0"/>
              <a:t>Application of Quantum Computing to Surrogate Modeling of Partial Differential Equations </a:t>
            </a:r>
          </a:p>
          <a:p>
            <a:r>
              <a:rPr lang="en-US" sz="2000" b="1" dirty="0" err="1"/>
              <a:t>Wingbox</a:t>
            </a:r>
            <a:r>
              <a:rPr lang="en-US" sz="2000" b="1" dirty="0"/>
              <a:t> Design </a:t>
            </a:r>
            <a:r>
              <a:rPr lang="en-US" sz="2000" b="1" dirty="0" err="1"/>
              <a:t>Optimisation</a:t>
            </a:r>
            <a:endParaRPr lang="en-US" sz="2000" b="1" dirty="0"/>
          </a:p>
          <a:p>
            <a:r>
              <a:rPr lang="en-US" sz="2000" b="1" dirty="0">
                <a:solidFill>
                  <a:srgbClr val="FF0000"/>
                </a:solidFill>
              </a:rPr>
              <a:t>Aircraft Loading </a:t>
            </a:r>
            <a:r>
              <a:rPr lang="en-US" sz="2000" b="1" dirty="0" err="1">
                <a:solidFill>
                  <a:srgbClr val="FF0000"/>
                </a:solidFill>
              </a:rPr>
              <a:t>Optimisation</a:t>
            </a:r>
            <a:r>
              <a:rPr lang="en-US" sz="2000" b="1" dirty="0">
                <a:solidFill>
                  <a:srgbClr val="FF0000"/>
                </a:solidFill>
              </a:rPr>
              <a:t> </a:t>
            </a:r>
          </a:p>
          <a:p>
            <a:endParaRPr lang="en-US" sz="2000" b="1" dirty="0"/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6024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32F748-78E0-4245-B2ED-212334105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Qbsolv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9C4074-1F83-3247-8817-2A38C536B0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0" y="2046596"/>
            <a:ext cx="552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372F3E-580F-FE4C-B33D-562F85BF1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3346432"/>
            <a:ext cx="97155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38B9FE-45A0-434B-9C96-85507B8A2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477" y="1533194"/>
            <a:ext cx="7797800" cy="170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3A0098E-9274-2B4A-931C-24355C34C9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550" y="4565536"/>
            <a:ext cx="69469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3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8E60DB-41E7-9A4E-B976-81894623A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Code available 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C3A6C0-3E6F-F741-B4EF-9BFAB0787F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7987" y="2431765"/>
            <a:ext cx="8276026" cy="33200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https://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github.com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magelead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/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finq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-airbus-challenge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856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Freeform: Shape 13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15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915469-E564-B649-8C0E-219DEC532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100" b="1" dirty="0"/>
              <a:t>Aircraft Loading </a:t>
            </a:r>
            <a:r>
              <a:rPr lang="en-US" sz="3100" b="1" dirty="0" err="1"/>
              <a:t>Optimisation</a:t>
            </a:r>
            <a:r>
              <a:rPr lang="en-US" sz="3100" b="1" dirty="0"/>
              <a:t> </a:t>
            </a:r>
            <a:br>
              <a:rPr lang="en-US" sz="3100" b="1" dirty="0"/>
            </a:br>
            <a:endParaRPr lang="en-US" sz="3100" dirty="0"/>
          </a:p>
        </p:txBody>
      </p:sp>
      <p:sp>
        <p:nvSpPr>
          <p:cNvPr id="25" name="Rectangle 17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3D59F6-5FFA-2246-94BB-B1C868715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06" y="2689980"/>
            <a:ext cx="4188091" cy="2743200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91DE692-F612-7E48-A5E2-6333EC0DD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381" y="2970240"/>
            <a:ext cx="5135719" cy="218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11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ight trail in front of a car">
            <a:extLst>
              <a:ext uri="{FF2B5EF4-FFF2-40B4-BE49-F238E27FC236}">
                <a16:creationId xmlns:a16="http://schemas.microsoft.com/office/drawing/2014/main" id="{FDDDFF3F-2E29-4A05-94B2-8C49420079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1176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7EC57F-2F51-F749-A2D8-8A56C7532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 dirty="0">
                <a:solidFill>
                  <a:srgbClr val="FFFFFF"/>
                </a:solidFill>
              </a:rPr>
              <a:t>BMW</a:t>
            </a:r>
            <a:r>
              <a:rPr lang="zh-CN" altLang="en-US" sz="4000" b="1" dirty="0">
                <a:solidFill>
                  <a:srgbClr val="FFFFFF"/>
                </a:solidFill>
              </a:rPr>
              <a:t> </a:t>
            </a:r>
            <a:r>
              <a:rPr lang="en-US" sz="4000" b="1" dirty="0">
                <a:solidFill>
                  <a:srgbClr val="FFFFFF"/>
                </a:solidFill>
              </a:rPr>
              <a:t>Quantum Computing Challenge</a:t>
            </a:r>
            <a:br>
              <a:rPr lang="en-US" sz="4000" b="1" dirty="0">
                <a:solidFill>
                  <a:srgbClr val="FFFFFF"/>
                </a:solidFill>
              </a:rPr>
            </a:br>
            <a:r>
              <a:rPr lang="zh-CN" altLang="en-US" sz="4000" b="1" dirty="0">
                <a:solidFill>
                  <a:srgbClr val="FFFFFF"/>
                </a:solidFill>
              </a:rPr>
              <a:t>（</a:t>
            </a:r>
            <a:r>
              <a:rPr lang="en-US" altLang="zh-CN" sz="4000" b="1" dirty="0">
                <a:solidFill>
                  <a:srgbClr val="FFFFFF"/>
                </a:solidFill>
              </a:rPr>
              <a:t>2021</a:t>
            </a:r>
            <a:r>
              <a:rPr lang="zh-CN" altLang="en-US" sz="4000" b="1" dirty="0">
                <a:solidFill>
                  <a:srgbClr val="FFFFFF"/>
                </a:solidFill>
              </a:rPr>
              <a:t>）</a:t>
            </a:r>
            <a:br>
              <a:rPr lang="en-US" sz="4000" b="1" dirty="0">
                <a:solidFill>
                  <a:srgbClr val="FFFFFF"/>
                </a:solidFill>
              </a:rPr>
            </a:br>
            <a:endParaRPr lang="en-US" sz="4000" dirty="0">
              <a:solidFill>
                <a:srgbClr val="FFFFFF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42ACD-36C0-C244-BE2D-B6800009A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Discover novel ways to help the automobile industry prepare for a future in which quantum computers could make a difference.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https://crowd-</a:t>
            </a:r>
            <a:r>
              <a:rPr lang="en-US" sz="2000" dirty="0" err="1">
                <a:solidFill>
                  <a:srgbClr val="FFFFFF"/>
                </a:solidFill>
              </a:rPr>
              <a:t>innovation.bmwgroup.com</a:t>
            </a:r>
            <a:r>
              <a:rPr lang="en-US" sz="2000" dirty="0">
                <a:solidFill>
                  <a:srgbClr val="FFFFFF"/>
                </a:solidFill>
              </a:rPr>
              <a:t>/servlet/hype/</a:t>
            </a:r>
            <a:r>
              <a:rPr lang="en-US" sz="2000" dirty="0" err="1">
                <a:solidFill>
                  <a:srgbClr val="FFFFFF"/>
                </a:solidFill>
              </a:rPr>
              <a:t>IMT?documentTableId</a:t>
            </a:r>
            <a:r>
              <a:rPr lang="en-US" sz="2000" dirty="0">
                <a:solidFill>
                  <a:srgbClr val="FFFFFF"/>
                </a:solidFill>
              </a:rPr>
              <a:t>=7025714350976950452&amp;userAction=</a:t>
            </a:r>
            <a:r>
              <a:rPr lang="en-US" sz="2000" dirty="0" err="1">
                <a:solidFill>
                  <a:srgbClr val="FFFFFF"/>
                </a:solidFill>
              </a:rPr>
              <a:t>Browse&amp;templateName</a:t>
            </a:r>
            <a:r>
              <a:rPr lang="en-US" sz="2000" dirty="0">
                <a:solidFill>
                  <a:srgbClr val="FFFFFF"/>
                </a:solidFill>
              </a:rPr>
              <a:t>=&amp;</a:t>
            </a:r>
            <a:r>
              <a:rPr lang="en-US" sz="2000" dirty="0" err="1">
                <a:solidFill>
                  <a:srgbClr val="FFFFFF"/>
                </a:solidFill>
              </a:rPr>
              <a:t>documentId</a:t>
            </a:r>
            <a:r>
              <a:rPr lang="en-US" sz="2000" dirty="0">
                <a:solidFill>
                  <a:srgbClr val="FFFFFF"/>
                </a:solidFill>
              </a:rPr>
              <a:t>=740c3d47812c470b208a495d85f18206</a:t>
            </a:r>
          </a:p>
        </p:txBody>
      </p:sp>
    </p:spTree>
    <p:extLst>
      <p:ext uri="{BB962C8B-B14F-4D97-AF65-F5344CB8AC3E}">
        <p14:creationId xmlns:p14="http://schemas.microsoft.com/office/powerpoint/2010/main" val="36456917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4" descr="CNC lathe processing">
            <a:extLst>
              <a:ext uri="{FF2B5EF4-FFF2-40B4-BE49-F238E27FC236}">
                <a16:creationId xmlns:a16="http://schemas.microsoft.com/office/drawing/2014/main" id="{3ED70D44-0FC2-41B2-AD29-922C799D7F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3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61F1FB-7A45-FB4D-9DC6-FA0BFF35A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en-US" altLang="zh-CN" sz="5000" dirty="0"/>
              <a:t>4 </a:t>
            </a:r>
            <a:r>
              <a:rPr lang="en-US" altLang="zh-CN" sz="5000" dirty="0" err="1"/>
              <a:t>Chanllenges</a:t>
            </a:r>
            <a:endParaRPr lang="en-US" sz="50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65C37-75D2-6647-B573-672FF05798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en-US" sz="2000" b="1" dirty="0"/>
              <a:t>Sensor positions for automated driving functions: Accenture </a:t>
            </a:r>
          </a:p>
          <a:p>
            <a:r>
              <a:rPr lang="en-US" sz="2000" b="1" dirty="0"/>
              <a:t>Configuration </a:t>
            </a:r>
            <a:r>
              <a:rPr lang="en-US" sz="2000" b="1" dirty="0" err="1"/>
              <a:t>optimisation</a:t>
            </a:r>
            <a:r>
              <a:rPr lang="en-US" sz="2000" b="1" dirty="0"/>
              <a:t> of pre-series vehicles: 1QBit and NTT </a:t>
            </a:r>
          </a:p>
          <a:p>
            <a:r>
              <a:rPr lang="en-US" sz="2000" b="1" dirty="0"/>
              <a:t>Simulation of material deformations: </a:t>
            </a:r>
            <a:r>
              <a:rPr lang="en-US" sz="2000" b="1" dirty="0" err="1"/>
              <a:t>Qu&amp;Co</a:t>
            </a:r>
            <a:r>
              <a:rPr lang="en-US" sz="2000" b="1" dirty="0"/>
              <a:t> </a:t>
            </a:r>
          </a:p>
          <a:p>
            <a:r>
              <a:rPr lang="en-US" sz="2000" b="1" dirty="0"/>
              <a:t>Automated quality analyses: QC Ware 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4365462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31B9DD-755D-384B-B7B4-EF7DFCE2A2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87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CD4690-8774-6649-BF27-27F26542F1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1695576"/>
            <a:ext cx="8652938" cy="2857191"/>
          </a:xfrm>
        </p:spPr>
        <p:txBody>
          <a:bodyPr anchor="ctr">
            <a:normAutofit/>
          </a:bodyPr>
          <a:lstStyle/>
          <a:p>
            <a:r>
              <a:rPr lang="en-US" sz="6200" b="1"/>
              <a:t>AIRBUS QUANTUM COMPUTING CHALLENGE </a:t>
            </a:r>
            <a:br>
              <a:rPr lang="en-US" sz="6200"/>
            </a:br>
            <a:endParaRPr lang="en-US" sz="62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07DE4C-B1D9-5447-BFA9-EAF4746686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r>
              <a:rPr lang="en-US" b="1"/>
              <a:t>Aircraft Loading Optimisation </a:t>
            </a:r>
            <a:endParaRPr lang="en-US"/>
          </a:p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A924A8-BC67-FC42-B317-18EC898F3FD6}"/>
              </a:ext>
            </a:extLst>
          </p:cNvPr>
          <p:cNvSpPr txBox="1"/>
          <p:nvPr/>
        </p:nvSpPr>
        <p:spPr>
          <a:xfrm>
            <a:off x="3000868" y="5859641"/>
            <a:ext cx="742160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/>
              <a:t>Yizhan</a:t>
            </a:r>
            <a:r>
              <a:rPr lang="en-US" sz="1400" dirty="0"/>
              <a:t> </a:t>
            </a:r>
            <a:r>
              <a:rPr lang="en-US" sz="1400" dirty="0" err="1"/>
              <a:t>Ao</a:t>
            </a:r>
            <a:r>
              <a:rPr lang="en-US" sz="1400" dirty="0"/>
              <a:t> (Department of Computer Science, University of Maryland, College Park, MD 20742, USA)</a:t>
            </a:r>
          </a:p>
          <a:p>
            <a:r>
              <a:rPr lang="en-US" sz="1400" dirty="0"/>
              <a:t>Xiang Zhao (Institute for Quantum Computing, </a:t>
            </a:r>
            <a:r>
              <a:rPr lang="en-US" sz="1400" dirty="0" err="1"/>
              <a:t>TuringQ</a:t>
            </a:r>
            <a:r>
              <a:rPr lang="en-US" sz="1400" dirty="0"/>
              <a:t>, Shanghai 200241, China)</a:t>
            </a:r>
          </a:p>
          <a:p>
            <a:r>
              <a:rPr lang="en-US" sz="1400" dirty="0" err="1"/>
              <a:t>Zhixin</a:t>
            </a:r>
            <a:r>
              <a:rPr lang="en-US" sz="1400" dirty="0"/>
              <a:t> Song (School of Physics, Georgia Institute of Technology, Atlanta, Georgia, 30332-0400, USA)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876199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3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C6E73B-0CF1-734D-B2A4-1372EA40C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1" y="4760132"/>
            <a:ext cx="3947420" cy="1777829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Winner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5AD48D0-1148-3648-8B2A-D21BBAC10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546594"/>
            <a:ext cx="10914060" cy="160982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3DBB5-ED46-3340-BE34-8EF9F26D14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8447" y="4767660"/>
            <a:ext cx="6281873" cy="17703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b="0" i="0" dirty="0">
                <a:effectLst/>
                <a:latin typeface="Roboto" panose="020F0502020204030204" pitchFamily="34" charset="0"/>
              </a:rPr>
              <a:t>The Airbus Quantum Computing challenge has ended and the 2020 winner : the team Machine Learning Reply.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2166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7">
            <a:extLst>
              <a:ext uri="{FF2B5EF4-FFF2-40B4-BE49-F238E27FC236}">
                <a16:creationId xmlns:a16="http://schemas.microsoft.com/office/drawing/2014/main" id="{C9A36457-A5F4-4103-A443-02581C091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C5FB7E8-B636-40FA-BE8D-48145C0F5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"/>
            <a:ext cx="12192000" cy="2295238"/>
          </a:xfrm>
          <a:custGeom>
            <a:avLst/>
            <a:gdLst>
              <a:gd name="connsiteX0" fmla="*/ 12160143 w 12192000"/>
              <a:gd name="connsiteY0" fmla="*/ 831692 h 2079137"/>
              <a:gd name="connsiteX1" fmla="*/ 12159112 w 12192000"/>
              <a:gd name="connsiteY1" fmla="*/ 833361 h 2079137"/>
              <a:gd name="connsiteX2" fmla="*/ 12158912 w 12192000"/>
              <a:gd name="connsiteY2" fmla="*/ 832430 h 2079137"/>
              <a:gd name="connsiteX3" fmla="*/ 0 w 12192000"/>
              <a:gd name="connsiteY3" fmla="*/ 0 h 2079137"/>
              <a:gd name="connsiteX4" fmla="*/ 12192000 w 12192000"/>
              <a:gd name="connsiteY4" fmla="*/ 0 h 2079137"/>
              <a:gd name="connsiteX5" fmla="*/ 12192000 w 12192000"/>
              <a:gd name="connsiteY5" fmla="*/ 558063 h 2079137"/>
              <a:gd name="connsiteX6" fmla="*/ 12189259 w 12192000"/>
              <a:gd name="connsiteY6" fmla="*/ 810508 h 2079137"/>
              <a:gd name="connsiteX7" fmla="*/ 12170847 w 12192000"/>
              <a:gd name="connsiteY7" fmla="*/ 825280 h 2079137"/>
              <a:gd name="connsiteX8" fmla="*/ 12160143 w 12192000"/>
              <a:gd name="connsiteY8" fmla="*/ 831692 h 2079137"/>
              <a:gd name="connsiteX9" fmla="*/ 12163806 w 12192000"/>
              <a:gd name="connsiteY9" fmla="*/ 825759 h 2079137"/>
              <a:gd name="connsiteX10" fmla="*/ 12056557 w 12192000"/>
              <a:gd name="connsiteY10" fmla="*/ 810176 h 2079137"/>
              <a:gd name="connsiteX11" fmla="*/ 11900316 w 12192000"/>
              <a:gd name="connsiteY11" fmla="*/ 789618 h 2079137"/>
              <a:gd name="connsiteX12" fmla="*/ 11791206 w 12192000"/>
              <a:gd name="connsiteY12" fmla="*/ 824176 h 2079137"/>
              <a:gd name="connsiteX13" fmla="*/ 11659257 w 12192000"/>
              <a:gd name="connsiteY13" fmla="*/ 800841 h 2079137"/>
              <a:gd name="connsiteX14" fmla="*/ 11569789 w 12192000"/>
              <a:gd name="connsiteY14" fmla="*/ 797135 h 2079137"/>
              <a:gd name="connsiteX15" fmla="*/ 11367885 w 12192000"/>
              <a:gd name="connsiteY15" fmla="*/ 791985 h 2079137"/>
              <a:gd name="connsiteX16" fmla="*/ 11174663 w 12192000"/>
              <a:gd name="connsiteY16" fmla="*/ 788721 h 2079137"/>
              <a:gd name="connsiteX17" fmla="*/ 11068220 w 12192000"/>
              <a:gd name="connsiteY17" fmla="*/ 786994 h 2079137"/>
              <a:gd name="connsiteX18" fmla="*/ 10893266 w 12192000"/>
              <a:gd name="connsiteY18" fmla="*/ 794013 h 2079137"/>
              <a:gd name="connsiteX19" fmla="*/ 10844025 w 12192000"/>
              <a:gd name="connsiteY19" fmla="*/ 789857 h 2079137"/>
              <a:gd name="connsiteX20" fmla="*/ 10814353 w 12192000"/>
              <a:gd name="connsiteY20" fmla="*/ 789010 h 2079137"/>
              <a:gd name="connsiteX21" fmla="*/ 10748393 w 12192000"/>
              <a:gd name="connsiteY21" fmla="*/ 806738 h 2079137"/>
              <a:gd name="connsiteX22" fmla="*/ 10468256 w 12192000"/>
              <a:gd name="connsiteY22" fmla="*/ 778733 h 2079137"/>
              <a:gd name="connsiteX23" fmla="*/ 10256131 w 12192000"/>
              <a:gd name="connsiteY23" fmla="*/ 788332 h 2079137"/>
              <a:gd name="connsiteX24" fmla="*/ 10177442 w 12192000"/>
              <a:gd name="connsiteY24" fmla="*/ 777371 h 2079137"/>
              <a:gd name="connsiteX25" fmla="*/ 10006086 w 12192000"/>
              <a:gd name="connsiteY25" fmla="*/ 792651 h 2079137"/>
              <a:gd name="connsiteX26" fmla="*/ 9952382 w 12192000"/>
              <a:gd name="connsiteY26" fmla="*/ 815411 h 2079137"/>
              <a:gd name="connsiteX27" fmla="*/ 9926457 w 12192000"/>
              <a:gd name="connsiteY27" fmla="*/ 827295 h 2079137"/>
              <a:gd name="connsiteX28" fmla="*/ 9843405 w 12192000"/>
              <a:gd name="connsiteY28" fmla="*/ 867046 h 2079137"/>
              <a:gd name="connsiteX29" fmla="*/ 9830866 w 12192000"/>
              <a:gd name="connsiteY29" fmla="*/ 875047 h 2079137"/>
              <a:gd name="connsiteX30" fmla="*/ 9801807 w 12192000"/>
              <a:gd name="connsiteY30" fmla="*/ 872272 h 2079137"/>
              <a:gd name="connsiteX31" fmla="*/ 9785653 w 12192000"/>
              <a:gd name="connsiteY31" fmla="*/ 861743 h 2079137"/>
              <a:gd name="connsiteX32" fmla="*/ 9781177 w 12192000"/>
              <a:gd name="connsiteY32" fmla="*/ 864820 h 2079137"/>
              <a:gd name="connsiteX33" fmla="*/ 9768640 w 12192000"/>
              <a:gd name="connsiteY33" fmla="*/ 869379 h 2079137"/>
              <a:gd name="connsiteX34" fmla="*/ 9712211 w 12192000"/>
              <a:gd name="connsiteY34" fmla="*/ 900283 h 2079137"/>
              <a:gd name="connsiteX35" fmla="*/ 9689465 w 12192000"/>
              <a:gd name="connsiteY35" fmla="*/ 899268 h 2079137"/>
              <a:gd name="connsiteX36" fmla="*/ 9600339 w 12192000"/>
              <a:gd name="connsiteY36" fmla="*/ 922112 h 2079137"/>
              <a:gd name="connsiteX37" fmla="*/ 9582850 w 12192000"/>
              <a:gd name="connsiteY37" fmla="*/ 925510 h 2079137"/>
              <a:gd name="connsiteX38" fmla="*/ 9549638 w 12192000"/>
              <a:gd name="connsiteY38" fmla="*/ 940845 h 2079137"/>
              <a:gd name="connsiteX39" fmla="*/ 9539471 w 12192000"/>
              <a:gd name="connsiteY39" fmla="*/ 941799 h 2079137"/>
              <a:gd name="connsiteX40" fmla="*/ 9505592 w 12192000"/>
              <a:gd name="connsiteY40" fmla="*/ 955533 h 2079137"/>
              <a:gd name="connsiteX41" fmla="*/ 9432569 w 12192000"/>
              <a:gd name="connsiteY41" fmla="*/ 985377 h 2079137"/>
              <a:gd name="connsiteX42" fmla="*/ 9414216 w 12192000"/>
              <a:gd name="connsiteY42" fmla="*/ 992655 h 2079137"/>
              <a:gd name="connsiteX43" fmla="*/ 9397106 w 12192000"/>
              <a:gd name="connsiteY43" fmla="*/ 992980 h 2079137"/>
              <a:gd name="connsiteX44" fmla="*/ 9305108 w 12192000"/>
              <a:gd name="connsiteY44" fmla="*/ 1007767 h 2079137"/>
              <a:gd name="connsiteX45" fmla="*/ 9282434 w 12192000"/>
              <a:gd name="connsiteY45" fmla="*/ 1007523 h 2079137"/>
              <a:gd name="connsiteX46" fmla="*/ 9271941 w 12192000"/>
              <a:gd name="connsiteY46" fmla="*/ 1002839 h 2079137"/>
              <a:gd name="connsiteX47" fmla="*/ 9238227 w 12192000"/>
              <a:gd name="connsiteY47" fmla="*/ 1017668 h 2079137"/>
              <a:gd name="connsiteX48" fmla="*/ 9184265 w 12192000"/>
              <a:gd name="connsiteY48" fmla="*/ 1031275 h 2079137"/>
              <a:gd name="connsiteX49" fmla="*/ 9159000 w 12192000"/>
              <a:gd name="connsiteY49" fmla="*/ 1039569 h 2079137"/>
              <a:gd name="connsiteX50" fmla="*/ 9137031 w 12192000"/>
              <a:gd name="connsiteY50" fmla="*/ 1038699 h 2079137"/>
              <a:gd name="connsiteX51" fmla="*/ 9015702 w 12192000"/>
              <a:gd name="connsiteY51" fmla="*/ 1051400 h 2079137"/>
              <a:gd name="connsiteX52" fmla="*/ 8971403 w 12192000"/>
              <a:gd name="connsiteY52" fmla="*/ 1040542 h 2079137"/>
              <a:gd name="connsiteX53" fmla="*/ 8961826 w 12192000"/>
              <a:gd name="connsiteY53" fmla="*/ 1045364 h 2079137"/>
              <a:gd name="connsiteX54" fmla="*/ 8888623 w 12192000"/>
              <a:gd name="connsiteY54" fmla="*/ 1053908 h 2079137"/>
              <a:gd name="connsiteX55" fmla="*/ 8841066 w 12192000"/>
              <a:gd name="connsiteY55" fmla="*/ 1060421 h 2079137"/>
              <a:gd name="connsiteX56" fmla="*/ 8752342 w 12192000"/>
              <a:gd name="connsiteY56" fmla="*/ 1080646 h 2079137"/>
              <a:gd name="connsiteX57" fmla="*/ 8699139 w 12192000"/>
              <a:gd name="connsiteY57" fmla="*/ 1087885 h 2079137"/>
              <a:gd name="connsiteX58" fmla="*/ 8667273 w 12192000"/>
              <a:gd name="connsiteY58" fmla="*/ 1092062 h 2079137"/>
              <a:gd name="connsiteX59" fmla="*/ 8586064 w 12192000"/>
              <a:gd name="connsiteY59" fmla="*/ 1114603 h 2079137"/>
              <a:gd name="connsiteX60" fmla="*/ 8460312 w 12192000"/>
              <a:gd name="connsiteY60" fmla="*/ 1179878 h 2079137"/>
              <a:gd name="connsiteX61" fmla="*/ 8419023 w 12192000"/>
              <a:gd name="connsiteY61" fmla="*/ 1191748 h 2079137"/>
              <a:gd name="connsiteX62" fmla="*/ 8410939 w 12192000"/>
              <a:gd name="connsiteY62" fmla="*/ 1189696 h 2079137"/>
              <a:gd name="connsiteX63" fmla="*/ 8362040 w 12192000"/>
              <a:gd name="connsiteY63" fmla="*/ 1220820 h 2079137"/>
              <a:gd name="connsiteX64" fmla="*/ 8273677 w 12192000"/>
              <a:gd name="connsiteY64" fmla="*/ 1236495 h 2079137"/>
              <a:gd name="connsiteX65" fmla="*/ 8204283 w 12192000"/>
              <a:gd name="connsiteY65" fmla="*/ 1243537 h 2079137"/>
              <a:gd name="connsiteX66" fmla="*/ 8166550 w 12192000"/>
              <a:gd name="connsiteY66" fmla="*/ 1249551 h 2079137"/>
              <a:gd name="connsiteX67" fmla="*/ 8137785 w 12192000"/>
              <a:gd name="connsiteY67" fmla="*/ 1251636 h 2079137"/>
              <a:gd name="connsiteX68" fmla="*/ 8071596 w 12192000"/>
              <a:gd name="connsiteY68" fmla="*/ 1269274 h 2079137"/>
              <a:gd name="connsiteX69" fmla="*/ 7964816 w 12192000"/>
              <a:gd name="connsiteY69" fmla="*/ 1303668 h 2079137"/>
              <a:gd name="connsiteX70" fmla="*/ 7941495 w 12192000"/>
              <a:gd name="connsiteY70" fmla="*/ 1309821 h 2079137"/>
              <a:gd name="connsiteX71" fmla="*/ 7919123 w 12192000"/>
              <a:gd name="connsiteY71" fmla="*/ 1310466 h 2079137"/>
              <a:gd name="connsiteX72" fmla="*/ 7911902 w 12192000"/>
              <a:gd name="connsiteY72" fmla="*/ 1306569 h 2079137"/>
              <a:gd name="connsiteX73" fmla="*/ 7898703 w 12192000"/>
              <a:gd name="connsiteY73" fmla="*/ 1309208 h 2079137"/>
              <a:gd name="connsiteX74" fmla="*/ 7894703 w 12192000"/>
              <a:gd name="connsiteY74" fmla="*/ 1308939 h 2079137"/>
              <a:gd name="connsiteX75" fmla="*/ 7872267 w 12192000"/>
              <a:gd name="connsiteY75" fmla="*/ 1308370 h 2079137"/>
              <a:gd name="connsiteX76" fmla="*/ 7836454 w 12192000"/>
              <a:gd name="connsiteY76" fmla="*/ 1331265 h 2079137"/>
              <a:gd name="connsiteX77" fmla="*/ 7782451 w 12192000"/>
              <a:gd name="connsiteY77" fmla="*/ 1339601 h 2079137"/>
              <a:gd name="connsiteX78" fmla="*/ 7542969 w 12192000"/>
              <a:gd name="connsiteY78" fmla="*/ 1372495 h 2079137"/>
              <a:gd name="connsiteX79" fmla="*/ 7476832 w 12192000"/>
              <a:gd name="connsiteY79" fmla="*/ 1431655 h 2079137"/>
              <a:gd name="connsiteX80" fmla="*/ 7370237 w 12192000"/>
              <a:gd name="connsiteY80" fmla="*/ 1474339 h 2079137"/>
              <a:gd name="connsiteX81" fmla="*/ 7222223 w 12192000"/>
              <a:gd name="connsiteY81" fmla="*/ 1510199 h 2079137"/>
              <a:gd name="connsiteX82" fmla="*/ 7215703 w 12192000"/>
              <a:gd name="connsiteY82" fmla="*/ 1520424 h 2079137"/>
              <a:gd name="connsiteX83" fmla="*/ 7204548 w 12192000"/>
              <a:gd name="connsiteY83" fmla="*/ 1528145 h 2079137"/>
              <a:gd name="connsiteX84" fmla="*/ 7202038 w 12192000"/>
              <a:gd name="connsiteY84" fmla="*/ 1527954 h 2079137"/>
              <a:gd name="connsiteX85" fmla="*/ 7173860 w 12192000"/>
              <a:gd name="connsiteY85" fmla="*/ 1541605 h 2079137"/>
              <a:gd name="connsiteX86" fmla="*/ 7155079 w 12192000"/>
              <a:gd name="connsiteY86" fmla="*/ 1552495 h 2079137"/>
              <a:gd name="connsiteX87" fmla="*/ 7149757 w 12192000"/>
              <a:gd name="connsiteY87" fmla="*/ 1552732 h 2079137"/>
              <a:gd name="connsiteX88" fmla="*/ 7104804 w 12192000"/>
              <a:gd name="connsiteY88" fmla="*/ 1565792 h 2079137"/>
              <a:gd name="connsiteX89" fmla="*/ 7082824 w 12192000"/>
              <a:gd name="connsiteY89" fmla="*/ 1567947 h 2079137"/>
              <a:gd name="connsiteX90" fmla="*/ 7021520 w 12192000"/>
              <a:gd name="connsiteY90" fmla="*/ 1562334 h 2079137"/>
              <a:gd name="connsiteX91" fmla="*/ 6988956 w 12192000"/>
              <a:gd name="connsiteY91" fmla="*/ 1576442 h 2079137"/>
              <a:gd name="connsiteX92" fmla="*/ 6981922 w 12192000"/>
              <a:gd name="connsiteY92" fmla="*/ 1578821 h 2079137"/>
              <a:gd name="connsiteX93" fmla="*/ 6981583 w 12192000"/>
              <a:gd name="connsiteY93" fmla="*/ 1578678 h 2079137"/>
              <a:gd name="connsiteX94" fmla="*/ 6973762 w 12192000"/>
              <a:gd name="connsiteY94" fmla="*/ 1580811 h 2079137"/>
              <a:gd name="connsiteX95" fmla="*/ 6969093 w 12192000"/>
              <a:gd name="connsiteY95" fmla="*/ 1583157 h 2079137"/>
              <a:gd name="connsiteX96" fmla="*/ 6890037 w 12192000"/>
              <a:gd name="connsiteY96" fmla="*/ 1575825 h 2079137"/>
              <a:gd name="connsiteX97" fmla="*/ 6785054 w 12192000"/>
              <a:gd name="connsiteY97" fmla="*/ 1582200 h 2079137"/>
              <a:gd name="connsiteX98" fmla="*/ 6681692 w 12192000"/>
              <a:gd name="connsiteY98" fmla="*/ 1591296 h 2079137"/>
              <a:gd name="connsiteX99" fmla="*/ 6644556 w 12192000"/>
              <a:gd name="connsiteY99" fmla="*/ 1595940 h 2079137"/>
              <a:gd name="connsiteX100" fmla="*/ 6577106 w 12192000"/>
              <a:gd name="connsiteY100" fmla="*/ 1598261 h 2079137"/>
              <a:gd name="connsiteX101" fmla="*/ 6544183 w 12192000"/>
              <a:gd name="connsiteY101" fmla="*/ 1596149 h 2079137"/>
              <a:gd name="connsiteX102" fmla="*/ 6540921 w 12192000"/>
              <a:gd name="connsiteY102" fmla="*/ 1593857 h 2079137"/>
              <a:gd name="connsiteX103" fmla="*/ 6535046 w 12192000"/>
              <a:gd name="connsiteY103" fmla="*/ 1593283 h 2079137"/>
              <a:gd name="connsiteX104" fmla="*/ 6519853 w 12192000"/>
              <a:gd name="connsiteY104" fmla="*/ 1595771 h 2079137"/>
              <a:gd name="connsiteX105" fmla="*/ 6514280 w 12192000"/>
              <a:gd name="connsiteY105" fmla="*/ 1597376 h 2079137"/>
              <a:gd name="connsiteX106" fmla="*/ 6505824 w 12192000"/>
              <a:gd name="connsiteY106" fmla="*/ 1598298 h 2079137"/>
              <a:gd name="connsiteX107" fmla="*/ 6505573 w 12192000"/>
              <a:gd name="connsiteY107" fmla="*/ 1598109 h 2079137"/>
              <a:gd name="connsiteX108" fmla="*/ 6497741 w 12192000"/>
              <a:gd name="connsiteY108" fmla="*/ 1599392 h 2079137"/>
              <a:gd name="connsiteX109" fmla="*/ 6459992 w 12192000"/>
              <a:gd name="connsiteY109" fmla="*/ 1608358 h 2079137"/>
              <a:gd name="connsiteX110" fmla="*/ 6404572 w 12192000"/>
              <a:gd name="connsiteY110" fmla="*/ 1593771 h 2079137"/>
              <a:gd name="connsiteX111" fmla="*/ 6382671 w 12192000"/>
              <a:gd name="connsiteY111" fmla="*/ 1592612 h 2079137"/>
              <a:gd name="connsiteX112" fmla="*/ 6369843 w 12192000"/>
              <a:gd name="connsiteY112" fmla="*/ 1590015 h 2079137"/>
              <a:gd name="connsiteX113" fmla="*/ 6269740 w 12192000"/>
              <a:gd name="connsiteY113" fmla="*/ 1614633 h 2079137"/>
              <a:gd name="connsiteX114" fmla="*/ 6255405 w 12192000"/>
              <a:gd name="connsiteY114" fmla="*/ 1620529 h 2079137"/>
              <a:gd name="connsiteX115" fmla="*/ 6244248 w 12192000"/>
              <a:gd name="connsiteY115" fmla="*/ 1629561 h 2079137"/>
              <a:gd name="connsiteX116" fmla="*/ 6086396 w 12192000"/>
              <a:gd name="connsiteY116" fmla="*/ 1642666 h 2079137"/>
              <a:gd name="connsiteX117" fmla="*/ 5867429 w 12192000"/>
              <a:gd name="connsiteY117" fmla="*/ 1695554 h 2079137"/>
              <a:gd name="connsiteX118" fmla="*/ 5772864 w 12192000"/>
              <a:gd name="connsiteY118" fmla="*/ 1689002 h 2079137"/>
              <a:gd name="connsiteX119" fmla="*/ 5629833 w 12192000"/>
              <a:gd name="connsiteY119" fmla="*/ 1713273 h 2079137"/>
              <a:gd name="connsiteX120" fmla="*/ 5504771 w 12192000"/>
              <a:gd name="connsiteY120" fmla="*/ 1725744 h 2079137"/>
              <a:gd name="connsiteX121" fmla="*/ 5490967 w 12192000"/>
              <a:gd name="connsiteY121" fmla="*/ 1726367 h 2079137"/>
              <a:gd name="connsiteX122" fmla="*/ 5486015 w 12192000"/>
              <a:gd name="connsiteY122" fmla="*/ 1721481 h 2079137"/>
              <a:gd name="connsiteX123" fmla="*/ 5439364 w 12192000"/>
              <a:gd name="connsiteY123" fmla="*/ 1721349 h 2079137"/>
              <a:gd name="connsiteX124" fmla="*/ 5350025 w 12192000"/>
              <a:gd name="connsiteY124" fmla="*/ 1729885 h 2079137"/>
              <a:gd name="connsiteX125" fmla="*/ 5336104 w 12192000"/>
              <a:gd name="connsiteY125" fmla="*/ 1734377 h 2079137"/>
              <a:gd name="connsiteX126" fmla="*/ 5245234 w 12192000"/>
              <a:gd name="connsiteY126" fmla="*/ 1738520 h 2079137"/>
              <a:gd name="connsiteX127" fmla="*/ 5182955 w 12192000"/>
              <a:gd name="connsiteY127" fmla="*/ 1744622 h 2079137"/>
              <a:gd name="connsiteX128" fmla="*/ 5169506 w 12192000"/>
              <a:gd name="connsiteY128" fmla="*/ 1748993 h 2079137"/>
              <a:gd name="connsiteX129" fmla="*/ 5154299 w 12192000"/>
              <a:gd name="connsiteY129" fmla="*/ 1744080 h 2079137"/>
              <a:gd name="connsiteX130" fmla="*/ 5149917 w 12192000"/>
              <a:gd name="connsiteY130" fmla="*/ 1739727 h 2079137"/>
              <a:gd name="connsiteX131" fmla="*/ 5100319 w 12192000"/>
              <a:gd name="connsiteY131" fmla="*/ 1745797 h 2079137"/>
              <a:gd name="connsiteX132" fmla="*/ 5094361 w 12192000"/>
              <a:gd name="connsiteY132" fmla="*/ 1745767 h 2079137"/>
              <a:gd name="connsiteX133" fmla="*/ 5053410 w 12192000"/>
              <a:gd name="connsiteY133" fmla="*/ 1742790 h 2079137"/>
              <a:gd name="connsiteX134" fmla="*/ 4992711 w 12192000"/>
              <a:gd name="connsiteY134" fmla="*/ 1734075 h 2079137"/>
              <a:gd name="connsiteX135" fmla="*/ 4930098 w 12192000"/>
              <a:gd name="connsiteY135" fmla="*/ 1717312 h 2079137"/>
              <a:gd name="connsiteX136" fmla="*/ 4893834 w 12192000"/>
              <a:gd name="connsiteY136" fmla="*/ 1710028 h 2079137"/>
              <a:gd name="connsiteX137" fmla="*/ 4868730 w 12192000"/>
              <a:gd name="connsiteY137" fmla="*/ 1702384 h 2079137"/>
              <a:gd name="connsiteX138" fmla="*/ 4797925 w 12192000"/>
              <a:gd name="connsiteY138" fmla="*/ 1695535 h 2079137"/>
              <a:gd name="connsiteX139" fmla="*/ 4677670 w 12192000"/>
              <a:gd name="connsiteY139" fmla="*/ 1689453 h 2079137"/>
              <a:gd name="connsiteX140" fmla="*/ 4634248 w 12192000"/>
              <a:gd name="connsiteY140" fmla="*/ 1680227 h 2079137"/>
              <a:gd name="connsiteX141" fmla="*/ 4632434 w 12192000"/>
              <a:gd name="connsiteY141" fmla="*/ 1674607 h 2079137"/>
              <a:gd name="connsiteX142" fmla="*/ 4619204 w 12192000"/>
              <a:gd name="connsiteY142" fmla="*/ 1672507 h 2079137"/>
              <a:gd name="connsiteX143" fmla="*/ 4616283 w 12192000"/>
              <a:gd name="connsiteY143" fmla="*/ 1670977 h 2079137"/>
              <a:gd name="connsiteX144" fmla="*/ 4598926 w 12192000"/>
              <a:gd name="connsiteY144" fmla="*/ 1663178 h 2079137"/>
              <a:gd name="connsiteX145" fmla="*/ 4547069 w 12192000"/>
              <a:gd name="connsiteY145" fmla="*/ 1670642 h 2079137"/>
              <a:gd name="connsiteX146" fmla="*/ 4523516 w 12192000"/>
              <a:gd name="connsiteY146" fmla="*/ 1669785 h 2079137"/>
              <a:gd name="connsiteX147" fmla="*/ 4500586 w 12192000"/>
              <a:gd name="connsiteY147" fmla="*/ 1675912 h 2079137"/>
              <a:gd name="connsiteX148" fmla="*/ 4488196 w 12192000"/>
              <a:gd name="connsiteY148" fmla="*/ 1683463 h 2079137"/>
              <a:gd name="connsiteX149" fmla="*/ 4445463 w 12192000"/>
              <a:gd name="connsiteY149" fmla="*/ 1695634 h 2079137"/>
              <a:gd name="connsiteX150" fmla="*/ 4446550 w 12192000"/>
              <a:gd name="connsiteY150" fmla="*/ 1680538 h 2079137"/>
              <a:gd name="connsiteX151" fmla="*/ 4365375 w 12192000"/>
              <a:gd name="connsiteY151" fmla="*/ 1697935 h 2079137"/>
              <a:gd name="connsiteX152" fmla="*/ 4305123 w 12192000"/>
              <a:gd name="connsiteY152" fmla="*/ 1714185 h 2079137"/>
              <a:gd name="connsiteX153" fmla="*/ 4292665 w 12192000"/>
              <a:gd name="connsiteY153" fmla="*/ 1720703 h 2079137"/>
              <a:gd name="connsiteX154" fmla="*/ 4276789 w 12192000"/>
              <a:gd name="connsiteY154" fmla="*/ 1718367 h 2079137"/>
              <a:gd name="connsiteX155" fmla="*/ 4271683 w 12192000"/>
              <a:gd name="connsiteY155" fmla="*/ 1714801 h 2079137"/>
              <a:gd name="connsiteX156" fmla="*/ 4223918 w 12192000"/>
              <a:gd name="connsiteY156" fmla="*/ 1728936 h 2079137"/>
              <a:gd name="connsiteX157" fmla="*/ 4218039 w 12192000"/>
              <a:gd name="connsiteY157" fmla="*/ 1729885 h 2079137"/>
              <a:gd name="connsiteX158" fmla="*/ 4177153 w 12192000"/>
              <a:gd name="connsiteY158" fmla="*/ 1733691 h 2079137"/>
              <a:gd name="connsiteX159" fmla="*/ 4051032 w 12192000"/>
              <a:gd name="connsiteY159" fmla="*/ 1728886 h 2079137"/>
              <a:gd name="connsiteX160" fmla="*/ 4013978 w 12192000"/>
              <a:gd name="connsiteY160" fmla="*/ 1727679 h 2079137"/>
              <a:gd name="connsiteX161" fmla="*/ 3987857 w 12192000"/>
              <a:gd name="connsiteY161" fmla="*/ 1724282 h 2079137"/>
              <a:gd name="connsiteX162" fmla="*/ 3916852 w 12192000"/>
              <a:gd name="connsiteY162" fmla="*/ 1729184 h 2079137"/>
              <a:gd name="connsiteX163" fmla="*/ 3797263 w 12192000"/>
              <a:gd name="connsiteY163" fmla="*/ 1742976 h 2079137"/>
              <a:gd name="connsiteX164" fmla="*/ 3752806 w 12192000"/>
              <a:gd name="connsiteY164" fmla="*/ 1741033 h 2079137"/>
              <a:gd name="connsiteX165" fmla="*/ 3749997 w 12192000"/>
              <a:gd name="connsiteY165" fmla="*/ 1735799 h 2079137"/>
              <a:gd name="connsiteX166" fmla="*/ 3736582 w 12192000"/>
              <a:gd name="connsiteY166" fmla="*/ 1735907 h 2079137"/>
              <a:gd name="connsiteX167" fmla="*/ 3733428 w 12192000"/>
              <a:gd name="connsiteY167" fmla="*/ 1734881 h 2079137"/>
              <a:gd name="connsiteX168" fmla="*/ 3714911 w 12192000"/>
              <a:gd name="connsiteY168" fmla="*/ 1730056 h 2079137"/>
              <a:gd name="connsiteX169" fmla="*/ 3665172 w 12192000"/>
              <a:gd name="connsiteY169" fmla="*/ 1745936 h 2079137"/>
              <a:gd name="connsiteX170" fmla="*/ 3552006 w 12192000"/>
              <a:gd name="connsiteY170" fmla="*/ 1755220 h 2079137"/>
              <a:gd name="connsiteX171" fmla="*/ 3390301 w 12192000"/>
              <a:gd name="connsiteY171" fmla="*/ 1762546 h 2079137"/>
              <a:gd name="connsiteX172" fmla="*/ 3264312 w 12192000"/>
              <a:gd name="connsiteY172" fmla="*/ 1774620 h 2079137"/>
              <a:gd name="connsiteX173" fmla="*/ 3106901 w 12192000"/>
              <a:gd name="connsiteY173" fmla="*/ 1804264 h 2079137"/>
              <a:gd name="connsiteX174" fmla="*/ 2993303 w 12192000"/>
              <a:gd name="connsiteY174" fmla="*/ 1806542 h 2079137"/>
              <a:gd name="connsiteX175" fmla="*/ 2979115 w 12192000"/>
              <a:gd name="connsiteY175" fmla="*/ 1815432 h 2079137"/>
              <a:gd name="connsiteX176" fmla="*/ 2963118 w 12192000"/>
              <a:gd name="connsiteY176" fmla="*/ 1820962 h 2079137"/>
              <a:gd name="connsiteX177" fmla="*/ 2961156 w 12192000"/>
              <a:gd name="connsiteY177" fmla="*/ 1820297 h 2079137"/>
              <a:gd name="connsiteX178" fmla="*/ 2925719 w 12192000"/>
              <a:gd name="connsiteY178" fmla="*/ 1828468 h 2079137"/>
              <a:gd name="connsiteX179" fmla="*/ 2857951 w 12192000"/>
              <a:gd name="connsiteY179" fmla="*/ 1842496 h 2079137"/>
              <a:gd name="connsiteX180" fmla="*/ 2857427 w 12192000"/>
              <a:gd name="connsiteY180" fmla="*/ 1841591 h 2079137"/>
              <a:gd name="connsiteX181" fmla="*/ 2846731 w 12192000"/>
              <a:gd name="connsiteY181" fmla="*/ 1839316 h 2079137"/>
              <a:gd name="connsiteX182" fmla="*/ 2826290 w 12192000"/>
              <a:gd name="connsiteY182" fmla="*/ 1837274 h 2079137"/>
              <a:gd name="connsiteX183" fmla="*/ 2779146 w 12192000"/>
              <a:gd name="connsiteY183" fmla="*/ 1820071 h 2079137"/>
              <a:gd name="connsiteX184" fmla="*/ 2739608 w 12192000"/>
              <a:gd name="connsiteY184" fmla="*/ 1827861 h 2079137"/>
              <a:gd name="connsiteX185" fmla="*/ 2731631 w 12192000"/>
              <a:gd name="connsiteY185" fmla="*/ 1828881 h 2079137"/>
              <a:gd name="connsiteX186" fmla="*/ 2731464 w 12192000"/>
              <a:gd name="connsiteY186" fmla="*/ 1828677 h 2079137"/>
              <a:gd name="connsiteX187" fmla="*/ 2723037 w 12192000"/>
              <a:gd name="connsiteY187" fmla="*/ 1829303 h 2079137"/>
              <a:gd name="connsiteX188" fmla="*/ 2701616 w 12192000"/>
              <a:gd name="connsiteY188" fmla="*/ 1832725 h 2079137"/>
              <a:gd name="connsiteX189" fmla="*/ 2696239 w 12192000"/>
              <a:gd name="connsiteY189" fmla="*/ 1831904 h 2079137"/>
              <a:gd name="connsiteX190" fmla="*/ 2663445 w 12192000"/>
              <a:gd name="connsiteY190" fmla="*/ 1825958 h 2079137"/>
              <a:gd name="connsiteX191" fmla="*/ 2560925 w 12192000"/>
              <a:gd name="connsiteY191" fmla="*/ 1829094 h 2079137"/>
              <a:gd name="connsiteX192" fmla="*/ 2458739 w 12192000"/>
              <a:gd name="connsiteY192" fmla="*/ 1834479 h 2079137"/>
              <a:gd name="connsiteX193" fmla="*/ 2356074 w 12192000"/>
              <a:gd name="connsiteY193" fmla="*/ 1836991 h 2079137"/>
              <a:gd name="connsiteX194" fmla="*/ 2304241 w 12192000"/>
              <a:gd name="connsiteY194" fmla="*/ 1822021 h 2079137"/>
              <a:gd name="connsiteX195" fmla="*/ 2298362 w 12192000"/>
              <a:gd name="connsiteY195" fmla="*/ 1822125 h 2079137"/>
              <a:gd name="connsiteX196" fmla="*/ 2283527 w 12192000"/>
              <a:gd name="connsiteY196" fmla="*/ 1826361 h 2079137"/>
              <a:gd name="connsiteX197" fmla="*/ 2278150 w 12192000"/>
              <a:gd name="connsiteY197" fmla="*/ 1828604 h 2079137"/>
              <a:gd name="connsiteX198" fmla="*/ 2269853 w 12192000"/>
              <a:gd name="connsiteY198" fmla="*/ 1830502 h 2079137"/>
              <a:gd name="connsiteX199" fmla="*/ 2269585 w 12192000"/>
              <a:gd name="connsiteY199" fmla="*/ 1830341 h 2079137"/>
              <a:gd name="connsiteX200" fmla="*/ 2225332 w 12192000"/>
              <a:gd name="connsiteY200" fmla="*/ 1845825 h 2079137"/>
              <a:gd name="connsiteX201" fmla="*/ 2169048 w 12192000"/>
              <a:gd name="connsiteY201" fmla="*/ 1837658 h 2079137"/>
              <a:gd name="connsiteX202" fmla="*/ 2147231 w 12192000"/>
              <a:gd name="connsiteY202" fmla="*/ 1839027 h 2079137"/>
              <a:gd name="connsiteX203" fmla="*/ 2135241 w 12192000"/>
              <a:gd name="connsiteY203" fmla="*/ 1838652 h 2079137"/>
              <a:gd name="connsiteX204" fmla="*/ 2099215 w 12192000"/>
              <a:gd name="connsiteY204" fmla="*/ 1850768 h 2079137"/>
              <a:gd name="connsiteX205" fmla="*/ 2094046 w 12192000"/>
              <a:gd name="connsiteY205" fmla="*/ 1850806 h 2079137"/>
              <a:gd name="connsiteX206" fmla="*/ 2071850 w 12192000"/>
              <a:gd name="connsiteY206" fmla="*/ 1861319 h 2079137"/>
              <a:gd name="connsiteX207" fmla="*/ 2039607 w 12192000"/>
              <a:gd name="connsiteY207" fmla="*/ 1874318 h 2079137"/>
              <a:gd name="connsiteX208" fmla="*/ 2037289 w 12192000"/>
              <a:gd name="connsiteY208" fmla="*/ 1874025 h 2079137"/>
              <a:gd name="connsiteX209" fmla="*/ 2023615 w 12192000"/>
              <a:gd name="connsiteY209" fmla="*/ 1881562 h 2079137"/>
              <a:gd name="connsiteX210" fmla="*/ 1957176 w 12192000"/>
              <a:gd name="connsiteY210" fmla="*/ 1898709 h 2079137"/>
              <a:gd name="connsiteX211" fmla="*/ 1858081 w 12192000"/>
              <a:gd name="connsiteY211" fmla="*/ 1923144 h 2079137"/>
              <a:gd name="connsiteX212" fmla="*/ 1738865 w 12192000"/>
              <a:gd name="connsiteY212" fmla="*/ 1944965 h 2079137"/>
              <a:gd name="connsiteX213" fmla="*/ 1616692 w 12192000"/>
              <a:gd name="connsiteY213" fmla="*/ 1989107 h 2079137"/>
              <a:gd name="connsiteX214" fmla="*/ 1411898 w 12192000"/>
              <a:gd name="connsiteY214" fmla="*/ 2046254 h 2079137"/>
              <a:gd name="connsiteX215" fmla="*/ 1375780 w 12192000"/>
              <a:gd name="connsiteY215" fmla="*/ 2047961 h 2079137"/>
              <a:gd name="connsiteX216" fmla="*/ 1375707 w 12192000"/>
              <a:gd name="connsiteY216" fmla="*/ 2047981 h 2079137"/>
              <a:gd name="connsiteX217" fmla="*/ 1285585 w 12192000"/>
              <a:gd name="connsiteY217" fmla="*/ 2047113 h 2079137"/>
              <a:gd name="connsiteX218" fmla="*/ 1263658 w 12192000"/>
              <a:gd name="connsiteY218" fmla="*/ 2041397 h 2079137"/>
              <a:gd name="connsiteX219" fmla="*/ 1170403 w 12192000"/>
              <a:gd name="connsiteY219" fmla="*/ 2033399 h 2079137"/>
              <a:gd name="connsiteX220" fmla="*/ 1153718 w 12192000"/>
              <a:gd name="connsiteY220" fmla="*/ 2029576 h 2079137"/>
              <a:gd name="connsiteX221" fmla="*/ 1133937 w 12192000"/>
              <a:gd name="connsiteY221" fmla="*/ 2032149 h 2079137"/>
              <a:gd name="connsiteX222" fmla="*/ 1054999 w 12192000"/>
              <a:gd name="connsiteY222" fmla="*/ 2043242 h 2079137"/>
              <a:gd name="connsiteX223" fmla="*/ 1018405 w 12192000"/>
              <a:gd name="connsiteY223" fmla="*/ 2048281 h 2079137"/>
              <a:gd name="connsiteX224" fmla="*/ 1016563 w 12192000"/>
              <a:gd name="connsiteY224" fmla="*/ 2051718 h 2079137"/>
              <a:gd name="connsiteX225" fmla="*/ 1008284 w 12192000"/>
              <a:gd name="connsiteY225" fmla="*/ 2046742 h 2079137"/>
              <a:gd name="connsiteX226" fmla="*/ 981974 w 12192000"/>
              <a:gd name="connsiteY226" fmla="*/ 2048363 h 2079137"/>
              <a:gd name="connsiteX227" fmla="*/ 971903 w 12192000"/>
              <a:gd name="connsiteY227" fmla="*/ 2053484 h 2079137"/>
              <a:gd name="connsiteX228" fmla="*/ 954015 w 12192000"/>
              <a:gd name="connsiteY228" fmla="*/ 2052529 h 2079137"/>
              <a:gd name="connsiteX229" fmla="*/ 839571 w 12192000"/>
              <a:gd name="connsiteY229" fmla="*/ 2046509 h 2079137"/>
              <a:gd name="connsiteX230" fmla="*/ 823321 w 12192000"/>
              <a:gd name="connsiteY230" fmla="*/ 2054296 h 2079137"/>
              <a:gd name="connsiteX231" fmla="*/ 800990 w 12192000"/>
              <a:gd name="connsiteY231" fmla="*/ 2051523 h 2079137"/>
              <a:gd name="connsiteX232" fmla="*/ 776439 w 12192000"/>
              <a:gd name="connsiteY232" fmla="*/ 2062634 h 2079137"/>
              <a:gd name="connsiteX233" fmla="*/ 763041 w 12192000"/>
              <a:gd name="connsiteY233" fmla="*/ 2063995 h 2079137"/>
              <a:gd name="connsiteX234" fmla="*/ 757863 w 12192000"/>
              <a:gd name="connsiteY234" fmla="*/ 2065877 h 2079137"/>
              <a:gd name="connsiteX235" fmla="*/ 745053 w 12192000"/>
              <a:gd name="connsiteY235" fmla="*/ 2051831 h 2079137"/>
              <a:gd name="connsiteX236" fmla="*/ 722609 w 12192000"/>
              <a:gd name="connsiteY236" fmla="*/ 2049504 h 2079137"/>
              <a:gd name="connsiteX237" fmla="*/ 717618 w 12192000"/>
              <a:gd name="connsiteY237" fmla="*/ 2042131 h 2079137"/>
              <a:gd name="connsiteX238" fmla="*/ 703285 w 12192000"/>
              <a:gd name="connsiteY238" fmla="*/ 2046808 h 2079137"/>
              <a:gd name="connsiteX239" fmla="*/ 680199 w 12192000"/>
              <a:gd name="connsiteY239" fmla="*/ 2051947 h 2079137"/>
              <a:gd name="connsiteX240" fmla="*/ 667351 w 12192000"/>
              <a:gd name="connsiteY240" fmla="*/ 2054469 h 2079137"/>
              <a:gd name="connsiteX241" fmla="*/ 660961 w 12192000"/>
              <a:gd name="connsiteY241" fmla="*/ 2049404 h 2079137"/>
              <a:gd name="connsiteX242" fmla="*/ 638282 w 12192000"/>
              <a:gd name="connsiteY242" fmla="*/ 2060093 h 2079137"/>
              <a:gd name="connsiteX243" fmla="*/ 583551 w 12192000"/>
              <a:gd name="connsiteY243" fmla="*/ 2070197 h 2079137"/>
              <a:gd name="connsiteX244" fmla="*/ 525274 w 12192000"/>
              <a:gd name="connsiteY244" fmla="*/ 2079137 h 2079137"/>
              <a:gd name="connsiteX245" fmla="*/ 405635 w 12192000"/>
              <a:gd name="connsiteY245" fmla="*/ 2059339 h 2079137"/>
              <a:gd name="connsiteX246" fmla="*/ 281555 w 12192000"/>
              <a:gd name="connsiteY246" fmla="*/ 2022847 h 2079137"/>
              <a:gd name="connsiteX247" fmla="*/ 98513 w 12192000"/>
              <a:gd name="connsiteY247" fmla="*/ 1969504 h 2079137"/>
              <a:gd name="connsiteX248" fmla="*/ 56191 w 12192000"/>
              <a:gd name="connsiteY248" fmla="*/ 1950709 h 2079137"/>
              <a:gd name="connsiteX249" fmla="*/ 0 w 12192000"/>
              <a:gd name="connsiteY249" fmla="*/ 1935789 h 2079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</a:cxnLst>
            <a:rect l="l" t="t" r="r" b="b"/>
            <a:pathLst>
              <a:path w="12192000" h="2079137">
                <a:moveTo>
                  <a:pt x="12160143" y="831692"/>
                </a:moveTo>
                <a:lnTo>
                  <a:pt x="12159112" y="833361"/>
                </a:lnTo>
                <a:cubicBezTo>
                  <a:pt x="12157915" y="833832"/>
                  <a:pt x="12157402" y="833649"/>
                  <a:pt x="12158912" y="832430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558063"/>
                </a:lnTo>
                <a:lnTo>
                  <a:pt x="12189259" y="810508"/>
                </a:lnTo>
                <a:lnTo>
                  <a:pt x="12170847" y="825280"/>
                </a:lnTo>
                <a:lnTo>
                  <a:pt x="12160143" y="831692"/>
                </a:lnTo>
                <a:lnTo>
                  <a:pt x="12163806" y="825759"/>
                </a:lnTo>
                <a:cubicBezTo>
                  <a:pt x="12125449" y="821525"/>
                  <a:pt x="12082203" y="824698"/>
                  <a:pt x="12056557" y="810176"/>
                </a:cubicBezTo>
                <a:cubicBezTo>
                  <a:pt x="12050902" y="790976"/>
                  <a:pt x="11923731" y="799312"/>
                  <a:pt x="11900316" y="789618"/>
                </a:cubicBezTo>
                <a:cubicBezTo>
                  <a:pt x="11841702" y="803374"/>
                  <a:pt x="11823963" y="832645"/>
                  <a:pt x="11791206" y="824176"/>
                </a:cubicBezTo>
                <a:cubicBezTo>
                  <a:pt x="11768977" y="817380"/>
                  <a:pt x="11683857" y="828947"/>
                  <a:pt x="11659257" y="800841"/>
                </a:cubicBezTo>
                <a:cubicBezTo>
                  <a:pt x="11617173" y="818107"/>
                  <a:pt x="11602556" y="790694"/>
                  <a:pt x="11569789" y="797135"/>
                </a:cubicBezTo>
                <a:cubicBezTo>
                  <a:pt x="11498310" y="795094"/>
                  <a:pt x="11458472" y="819882"/>
                  <a:pt x="11367885" y="791985"/>
                </a:cubicBezTo>
                <a:cubicBezTo>
                  <a:pt x="11325508" y="798158"/>
                  <a:pt x="11266580" y="755023"/>
                  <a:pt x="11174663" y="788721"/>
                </a:cubicBezTo>
                <a:cubicBezTo>
                  <a:pt x="11122703" y="792192"/>
                  <a:pt x="11150009" y="775410"/>
                  <a:pt x="11068220" y="786994"/>
                </a:cubicBezTo>
                <a:cubicBezTo>
                  <a:pt x="11046931" y="759861"/>
                  <a:pt x="10919185" y="793102"/>
                  <a:pt x="10893266" y="794013"/>
                </a:cubicBezTo>
                <a:cubicBezTo>
                  <a:pt x="10874184" y="776189"/>
                  <a:pt x="10862860" y="788743"/>
                  <a:pt x="10844025" y="789857"/>
                </a:cubicBezTo>
                <a:cubicBezTo>
                  <a:pt x="10836453" y="779294"/>
                  <a:pt x="10820690" y="778184"/>
                  <a:pt x="10814353" y="789010"/>
                </a:cubicBezTo>
                <a:cubicBezTo>
                  <a:pt x="10819669" y="816016"/>
                  <a:pt x="10754019" y="789067"/>
                  <a:pt x="10748393" y="806738"/>
                </a:cubicBezTo>
                <a:cubicBezTo>
                  <a:pt x="10687156" y="807873"/>
                  <a:pt x="10550299" y="781800"/>
                  <a:pt x="10468256" y="778733"/>
                </a:cubicBezTo>
                <a:cubicBezTo>
                  <a:pt x="10436666" y="770025"/>
                  <a:pt x="10371995" y="797252"/>
                  <a:pt x="10256131" y="788332"/>
                </a:cubicBezTo>
                <a:cubicBezTo>
                  <a:pt x="10240995" y="781626"/>
                  <a:pt x="10182664" y="765742"/>
                  <a:pt x="10177442" y="777371"/>
                </a:cubicBezTo>
                <a:cubicBezTo>
                  <a:pt x="10141447" y="775683"/>
                  <a:pt x="10030323" y="810071"/>
                  <a:pt x="10006086" y="792651"/>
                </a:cubicBezTo>
                <a:cubicBezTo>
                  <a:pt x="10009448" y="818833"/>
                  <a:pt x="9960389" y="791426"/>
                  <a:pt x="9952382" y="815411"/>
                </a:cubicBezTo>
                <a:lnTo>
                  <a:pt x="9926457" y="827295"/>
                </a:lnTo>
                <a:lnTo>
                  <a:pt x="9843405" y="867046"/>
                </a:lnTo>
                <a:lnTo>
                  <a:pt x="9830866" y="875047"/>
                </a:lnTo>
                <a:lnTo>
                  <a:pt x="9801807" y="872272"/>
                </a:lnTo>
                <a:lnTo>
                  <a:pt x="9785653" y="861743"/>
                </a:lnTo>
                <a:lnTo>
                  <a:pt x="9781177" y="864820"/>
                </a:lnTo>
                <a:cubicBezTo>
                  <a:pt x="9776153" y="871003"/>
                  <a:pt x="9773556" y="874842"/>
                  <a:pt x="9768640" y="869379"/>
                </a:cubicBezTo>
                <a:lnTo>
                  <a:pt x="9712211" y="900283"/>
                </a:lnTo>
                <a:cubicBezTo>
                  <a:pt x="9706243" y="902750"/>
                  <a:pt x="9698952" y="902954"/>
                  <a:pt x="9689465" y="899268"/>
                </a:cubicBezTo>
                <a:cubicBezTo>
                  <a:pt x="9670819" y="902906"/>
                  <a:pt x="9618108" y="917739"/>
                  <a:pt x="9600339" y="922112"/>
                </a:cubicBezTo>
                <a:lnTo>
                  <a:pt x="9582850" y="925510"/>
                </a:lnTo>
                <a:cubicBezTo>
                  <a:pt x="9574400" y="928631"/>
                  <a:pt x="9556868" y="938130"/>
                  <a:pt x="9549638" y="940845"/>
                </a:cubicBezTo>
                <a:cubicBezTo>
                  <a:pt x="9543792" y="942327"/>
                  <a:pt x="9546812" y="939351"/>
                  <a:pt x="9539471" y="941799"/>
                </a:cubicBezTo>
                <a:cubicBezTo>
                  <a:pt x="9538994" y="947702"/>
                  <a:pt x="9536009" y="953248"/>
                  <a:pt x="9505592" y="955533"/>
                </a:cubicBezTo>
                <a:cubicBezTo>
                  <a:pt x="9486013" y="968563"/>
                  <a:pt x="9460860" y="978842"/>
                  <a:pt x="9432569" y="985377"/>
                </a:cubicBezTo>
                <a:cubicBezTo>
                  <a:pt x="9426990" y="980335"/>
                  <a:pt x="9418918" y="990185"/>
                  <a:pt x="9414216" y="992655"/>
                </a:cubicBezTo>
                <a:cubicBezTo>
                  <a:pt x="9412644" y="989014"/>
                  <a:pt x="9400057" y="989255"/>
                  <a:pt x="9397106" y="992980"/>
                </a:cubicBezTo>
                <a:cubicBezTo>
                  <a:pt x="9314093" y="1020862"/>
                  <a:pt x="9349678" y="978420"/>
                  <a:pt x="9305108" y="1007767"/>
                </a:cubicBezTo>
                <a:cubicBezTo>
                  <a:pt x="9296670" y="1010324"/>
                  <a:pt x="9289251" y="1009612"/>
                  <a:pt x="9282434" y="1007523"/>
                </a:cubicBezTo>
                <a:lnTo>
                  <a:pt x="9271941" y="1002839"/>
                </a:lnTo>
                <a:lnTo>
                  <a:pt x="9238227" y="1017668"/>
                </a:lnTo>
                <a:cubicBezTo>
                  <a:pt x="9221294" y="1023415"/>
                  <a:pt x="9203166" y="1027997"/>
                  <a:pt x="9184265" y="1031275"/>
                </a:cubicBezTo>
                <a:cubicBezTo>
                  <a:pt x="9178371" y="1024135"/>
                  <a:pt x="9165618" y="1036637"/>
                  <a:pt x="9159000" y="1039569"/>
                </a:cubicBezTo>
                <a:cubicBezTo>
                  <a:pt x="9157881" y="1034602"/>
                  <a:pt x="9141725" y="1033964"/>
                  <a:pt x="9137031" y="1038699"/>
                </a:cubicBezTo>
                <a:cubicBezTo>
                  <a:pt x="9023973" y="1069523"/>
                  <a:pt x="9079946" y="1015706"/>
                  <a:pt x="9015702" y="1051400"/>
                </a:cubicBezTo>
                <a:lnTo>
                  <a:pt x="8971403" y="1040542"/>
                </a:lnTo>
                <a:lnTo>
                  <a:pt x="8961826" y="1045364"/>
                </a:lnTo>
                <a:cubicBezTo>
                  <a:pt x="8922837" y="1050010"/>
                  <a:pt x="8909116" y="1040754"/>
                  <a:pt x="8888623" y="1053908"/>
                </a:cubicBezTo>
                <a:cubicBezTo>
                  <a:pt x="8850424" y="1035587"/>
                  <a:pt x="8865892" y="1054194"/>
                  <a:pt x="8841066" y="1060421"/>
                </a:cubicBezTo>
                <a:cubicBezTo>
                  <a:pt x="8818353" y="1064878"/>
                  <a:pt x="8775995" y="1076068"/>
                  <a:pt x="8752342" y="1080646"/>
                </a:cubicBezTo>
                <a:cubicBezTo>
                  <a:pt x="8736966" y="1099406"/>
                  <a:pt x="8723186" y="1079948"/>
                  <a:pt x="8699139" y="1087885"/>
                </a:cubicBezTo>
                <a:cubicBezTo>
                  <a:pt x="8688630" y="1095506"/>
                  <a:pt x="8680324" y="1097539"/>
                  <a:pt x="8667273" y="1092062"/>
                </a:cubicBezTo>
                <a:cubicBezTo>
                  <a:pt x="8619205" y="1128818"/>
                  <a:pt x="8634590" y="1097116"/>
                  <a:pt x="8586064" y="1114603"/>
                </a:cubicBezTo>
                <a:cubicBezTo>
                  <a:pt x="8544721" y="1131913"/>
                  <a:pt x="8496602" y="1145520"/>
                  <a:pt x="8460312" y="1179878"/>
                </a:cubicBezTo>
                <a:cubicBezTo>
                  <a:pt x="8454266" y="1189140"/>
                  <a:pt x="8435781" y="1194455"/>
                  <a:pt x="8419023" y="1191748"/>
                </a:cubicBezTo>
                <a:cubicBezTo>
                  <a:pt x="8416138" y="1191283"/>
                  <a:pt x="8413416" y="1190591"/>
                  <a:pt x="8410939" y="1189696"/>
                </a:cubicBezTo>
                <a:cubicBezTo>
                  <a:pt x="8390077" y="1213458"/>
                  <a:pt x="8370324" y="1205397"/>
                  <a:pt x="8362040" y="1220820"/>
                </a:cubicBezTo>
                <a:cubicBezTo>
                  <a:pt x="8320616" y="1231942"/>
                  <a:pt x="8281663" y="1222882"/>
                  <a:pt x="8273677" y="1236495"/>
                </a:cubicBezTo>
                <a:cubicBezTo>
                  <a:pt x="8251358" y="1238573"/>
                  <a:pt x="8216738" y="1228341"/>
                  <a:pt x="8204283" y="1243537"/>
                </a:cubicBezTo>
                <a:cubicBezTo>
                  <a:pt x="8198634" y="1233135"/>
                  <a:pt x="8181550" y="1254947"/>
                  <a:pt x="8166550" y="1249551"/>
                </a:cubicBezTo>
                <a:cubicBezTo>
                  <a:pt x="8155570" y="1244572"/>
                  <a:pt x="8147825" y="1250027"/>
                  <a:pt x="8137785" y="1251636"/>
                </a:cubicBezTo>
                <a:cubicBezTo>
                  <a:pt x="8123427" y="1248361"/>
                  <a:pt x="8081662" y="1261833"/>
                  <a:pt x="8071596" y="1269274"/>
                </a:cubicBezTo>
                <a:cubicBezTo>
                  <a:pt x="8048949" y="1293759"/>
                  <a:pt x="7983924" y="1284712"/>
                  <a:pt x="7964816" y="1303668"/>
                </a:cubicBezTo>
                <a:cubicBezTo>
                  <a:pt x="7957137" y="1306992"/>
                  <a:pt x="7949335" y="1308861"/>
                  <a:pt x="7941495" y="1309821"/>
                </a:cubicBezTo>
                <a:lnTo>
                  <a:pt x="7919123" y="1310466"/>
                </a:lnTo>
                <a:lnTo>
                  <a:pt x="7911902" y="1306569"/>
                </a:lnTo>
                <a:lnTo>
                  <a:pt x="7898703" y="1309208"/>
                </a:lnTo>
                <a:lnTo>
                  <a:pt x="7894703" y="1308939"/>
                </a:lnTo>
                <a:lnTo>
                  <a:pt x="7872267" y="1308370"/>
                </a:lnTo>
                <a:cubicBezTo>
                  <a:pt x="7886550" y="1330359"/>
                  <a:pt x="7812648" y="1314851"/>
                  <a:pt x="7836454" y="1331265"/>
                </a:cubicBezTo>
                <a:cubicBezTo>
                  <a:pt x="7798907" y="1336933"/>
                  <a:pt x="7831419" y="1351068"/>
                  <a:pt x="7782451" y="1339601"/>
                </a:cubicBezTo>
                <a:cubicBezTo>
                  <a:pt x="7727636" y="1365002"/>
                  <a:pt x="7583002" y="1338768"/>
                  <a:pt x="7542969" y="1372495"/>
                </a:cubicBezTo>
                <a:cubicBezTo>
                  <a:pt x="7546396" y="1360942"/>
                  <a:pt x="7492851" y="1424323"/>
                  <a:pt x="7476832" y="1431655"/>
                </a:cubicBezTo>
                <a:cubicBezTo>
                  <a:pt x="7439619" y="1443703"/>
                  <a:pt x="7425596" y="1454661"/>
                  <a:pt x="7370237" y="1474339"/>
                </a:cubicBezTo>
                <a:cubicBezTo>
                  <a:pt x="7316246" y="1485928"/>
                  <a:pt x="7281903" y="1512712"/>
                  <a:pt x="7222223" y="1510199"/>
                </a:cubicBezTo>
                <a:cubicBezTo>
                  <a:pt x="7221190" y="1514030"/>
                  <a:pt x="7218885" y="1517398"/>
                  <a:pt x="7215703" y="1520424"/>
                </a:cubicBezTo>
                <a:lnTo>
                  <a:pt x="7204548" y="1528145"/>
                </a:lnTo>
                <a:lnTo>
                  <a:pt x="7202038" y="1527954"/>
                </a:lnTo>
                <a:lnTo>
                  <a:pt x="7173860" y="1541605"/>
                </a:lnTo>
                <a:lnTo>
                  <a:pt x="7155079" y="1552495"/>
                </a:lnTo>
                <a:lnTo>
                  <a:pt x="7149757" y="1552732"/>
                </a:lnTo>
                <a:cubicBezTo>
                  <a:pt x="7141378" y="1554948"/>
                  <a:pt x="7115959" y="1563256"/>
                  <a:pt x="7104804" y="1565792"/>
                </a:cubicBezTo>
                <a:cubicBezTo>
                  <a:pt x="7099811" y="1550850"/>
                  <a:pt x="7096935" y="1561973"/>
                  <a:pt x="7082824" y="1567947"/>
                </a:cubicBezTo>
                <a:cubicBezTo>
                  <a:pt x="7071919" y="1546070"/>
                  <a:pt x="7039417" y="1570606"/>
                  <a:pt x="7021520" y="1562334"/>
                </a:cubicBezTo>
                <a:cubicBezTo>
                  <a:pt x="7011400" y="1567217"/>
                  <a:pt x="7000495" y="1571981"/>
                  <a:pt x="6988956" y="1576442"/>
                </a:cubicBezTo>
                <a:lnTo>
                  <a:pt x="6981922" y="1578821"/>
                </a:lnTo>
                <a:lnTo>
                  <a:pt x="6981583" y="1578678"/>
                </a:lnTo>
                <a:cubicBezTo>
                  <a:pt x="6979627" y="1578791"/>
                  <a:pt x="6977153" y="1579421"/>
                  <a:pt x="6973762" y="1580811"/>
                </a:cubicBezTo>
                <a:lnTo>
                  <a:pt x="6969093" y="1583157"/>
                </a:lnTo>
                <a:lnTo>
                  <a:pt x="6890037" y="1575825"/>
                </a:lnTo>
                <a:cubicBezTo>
                  <a:pt x="6849459" y="1579997"/>
                  <a:pt x="6820022" y="1566922"/>
                  <a:pt x="6785054" y="1582200"/>
                </a:cubicBezTo>
                <a:cubicBezTo>
                  <a:pt x="6747047" y="1586037"/>
                  <a:pt x="6712794" y="1582954"/>
                  <a:pt x="6681692" y="1591296"/>
                </a:cubicBezTo>
                <a:cubicBezTo>
                  <a:pt x="6667557" y="1587501"/>
                  <a:pt x="6654822" y="1586753"/>
                  <a:pt x="6644556" y="1595940"/>
                </a:cubicBezTo>
                <a:cubicBezTo>
                  <a:pt x="6608615" y="1597269"/>
                  <a:pt x="6597697" y="1587005"/>
                  <a:pt x="6577106" y="1598261"/>
                </a:cubicBezTo>
                <a:lnTo>
                  <a:pt x="6544183" y="1596149"/>
                </a:lnTo>
                <a:lnTo>
                  <a:pt x="6540921" y="1593857"/>
                </a:lnTo>
                <a:lnTo>
                  <a:pt x="6535046" y="1593283"/>
                </a:lnTo>
                <a:lnTo>
                  <a:pt x="6519853" y="1595771"/>
                </a:lnTo>
                <a:lnTo>
                  <a:pt x="6514280" y="1597376"/>
                </a:lnTo>
                <a:cubicBezTo>
                  <a:pt x="6510385" y="1598232"/>
                  <a:pt x="6507735" y="1598481"/>
                  <a:pt x="6505824" y="1598298"/>
                </a:cubicBezTo>
                <a:lnTo>
                  <a:pt x="6505573" y="1598109"/>
                </a:lnTo>
                <a:lnTo>
                  <a:pt x="6497741" y="1599392"/>
                </a:lnTo>
                <a:cubicBezTo>
                  <a:pt x="6484628" y="1602044"/>
                  <a:pt x="6471968" y="1605085"/>
                  <a:pt x="6459992" y="1608358"/>
                </a:cubicBezTo>
                <a:cubicBezTo>
                  <a:pt x="6447037" y="1597612"/>
                  <a:pt x="6404274" y="1616787"/>
                  <a:pt x="6404572" y="1593771"/>
                </a:cubicBezTo>
                <a:cubicBezTo>
                  <a:pt x="6388277" y="1597519"/>
                  <a:pt x="6380141" y="1607970"/>
                  <a:pt x="6382671" y="1592612"/>
                </a:cubicBezTo>
                <a:lnTo>
                  <a:pt x="6369843" y="1590015"/>
                </a:lnTo>
                <a:lnTo>
                  <a:pt x="6269740" y="1614633"/>
                </a:lnTo>
                <a:lnTo>
                  <a:pt x="6255405" y="1620529"/>
                </a:lnTo>
                <a:cubicBezTo>
                  <a:pt x="6250911" y="1623016"/>
                  <a:pt x="6247090" y="1625968"/>
                  <a:pt x="6244248" y="1629561"/>
                </a:cubicBezTo>
                <a:cubicBezTo>
                  <a:pt x="6188859" y="1618246"/>
                  <a:pt x="6143250" y="1639346"/>
                  <a:pt x="6086396" y="1642666"/>
                </a:cubicBezTo>
                <a:cubicBezTo>
                  <a:pt x="6024311" y="1653696"/>
                  <a:pt x="5889522" y="1686499"/>
                  <a:pt x="5867429" y="1695554"/>
                </a:cubicBezTo>
                <a:cubicBezTo>
                  <a:pt x="5848669" y="1700350"/>
                  <a:pt x="5763994" y="1699795"/>
                  <a:pt x="5772864" y="1689002"/>
                </a:cubicBezTo>
                <a:cubicBezTo>
                  <a:pt x="5718480" y="1716048"/>
                  <a:pt x="5694188" y="1696562"/>
                  <a:pt x="5629833" y="1713273"/>
                </a:cubicBezTo>
                <a:lnTo>
                  <a:pt x="5504771" y="1725744"/>
                </a:lnTo>
                <a:lnTo>
                  <a:pt x="5490967" y="1726367"/>
                </a:lnTo>
                <a:lnTo>
                  <a:pt x="5486015" y="1721481"/>
                </a:lnTo>
                <a:lnTo>
                  <a:pt x="5439364" y="1721349"/>
                </a:lnTo>
                <a:cubicBezTo>
                  <a:pt x="5418850" y="1733129"/>
                  <a:pt x="5381503" y="1725668"/>
                  <a:pt x="5350025" y="1729885"/>
                </a:cubicBezTo>
                <a:lnTo>
                  <a:pt x="5336104" y="1734377"/>
                </a:lnTo>
                <a:lnTo>
                  <a:pt x="5245234" y="1738520"/>
                </a:lnTo>
                <a:lnTo>
                  <a:pt x="5182955" y="1744622"/>
                </a:lnTo>
                <a:lnTo>
                  <a:pt x="5169506" y="1748993"/>
                </a:lnTo>
                <a:lnTo>
                  <a:pt x="5154299" y="1744080"/>
                </a:lnTo>
                <a:cubicBezTo>
                  <a:pt x="5152463" y="1742751"/>
                  <a:pt x="5150989" y="1741283"/>
                  <a:pt x="5149917" y="1739727"/>
                </a:cubicBezTo>
                <a:lnTo>
                  <a:pt x="5100319" y="1745797"/>
                </a:lnTo>
                <a:lnTo>
                  <a:pt x="5094361" y="1745767"/>
                </a:lnTo>
                <a:lnTo>
                  <a:pt x="5053410" y="1742790"/>
                </a:lnTo>
                <a:lnTo>
                  <a:pt x="4992711" y="1734075"/>
                </a:lnTo>
                <a:cubicBezTo>
                  <a:pt x="4972764" y="1728527"/>
                  <a:pt x="4955480" y="1708667"/>
                  <a:pt x="4930098" y="1717312"/>
                </a:cubicBezTo>
                <a:cubicBezTo>
                  <a:pt x="4936142" y="1706767"/>
                  <a:pt x="4900350" y="1719438"/>
                  <a:pt x="4893834" y="1710028"/>
                </a:cubicBezTo>
                <a:cubicBezTo>
                  <a:pt x="4890113" y="1702277"/>
                  <a:pt x="4878389" y="1704314"/>
                  <a:pt x="4868730" y="1702384"/>
                </a:cubicBezTo>
                <a:cubicBezTo>
                  <a:pt x="4860577" y="1694955"/>
                  <a:pt x="4813519" y="1692594"/>
                  <a:pt x="4797925" y="1695535"/>
                </a:cubicBezTo>
                <a:cubicBezTo>
                  <a:pt x="4754973" y="1708626"/>
                  <a:pt x="4712186" y="1679830"/>
                  <a:pt x="4677670" y="1689453"/>
                </a:cubicBezTo>
                <a:cubicBezTo>
                  <a:pt x="4650390" y="1686902"/>
                  <a:pt x="4641786" y="1682702"/>
                  <a:pt x="4634248" y="1680227"/>
                </a:cubicBezTo>
                <a:lnTo>
                  <a:pt x="4632434" y="1674607"/>
                </a:lnTo>
                <a:lnTo>
                  <a:pt x="4619204" y="1672507"/>
                </a:lnTo>
                <a:lnTo>
                  <a:pt x="4616283" y="1670977"/>
                </a:lnTo>
                <a:cubicBezTo>
                  <a:pt x="4610716" y="1668036"/>
                  <a:pt x="4605090" y="1665277"/>
                  <a:pt x="4598926" y="1663178"/>
                </a:cubicBezTo>
                <a:cubicBezTo>
                  <a:pt x="4588025" y="1686237"/>
                  <a:pt x="4544698" y="1649138"/>
                  <a:pt x="4547069" y="1670642"/>
                </a:cubicBezTo>
                <a:lnTo>
                  <a:pt x="4523516" y="1669785"/>
                </a:lnTo>
                <a:lnTo>
                  <a:pt x="4500586" y="1675912"/>
                </a:lnTo>
                <a:lnTo>
                  <a:pt x="4488196" y="1683463"/>
                </a:lnTo>
                <a:lnTo>
                  <a:pt x="4445463" y="1695634"/>
                </a:lnTo>
                <a:lnTo>
                  <a:pt x="4446550" y="1680538"/>
                </a:lnTo>
                <a:lnTo>
                  <a:pt x="4365375" y="1697935"/>
                </a:lnTo>
                <a:lnTo>
                  <a:pt x="4305123" y="1714185"/>
                </a:lnTo>
                <a:lnTo>
                  <a:pt x="4292665" y="1720703"/>
                </a:lnTo>
                <a:lnTo>
                  <a:pt x="4276789" y="1718367"/>
                </a:lnTo>
                <a:cubicBezTo>
                  <a:pt x="4274740" y="1717359"/>
                  <a:pt x="4273021" y="1716157"/>
                  <a:pt x="4271683" y="1714801"/>
                </a:cubicBezTo>
                <a:lnTo>
                  <a:pt x="4223918" y="1728936"/>
                </a:lnTo>
                <a:lnTo>
                  <a:pt x="4218039" y="1729885"/>
                </a:lnTo>
                <a:lnTo>
                  <a:pt x="4177153" y="1733691"/>
                </a:lnTo>
                <a:lnTo>
                  <a:pt x="4051032" y="1728886"/>
                </a:lnTo>
                <a:cubicBezTo>
                  <a:pt x="4055072" y="1717510"/>
                  <a:pt x="4022108" y="1735873"/>
                  <a:pt x="4013978" y="1727679"/>
                </a:cubicBezTo>
                <a:cubicBezTo>
                  <a:pt x="4008905" y="1720660"/>
                  <a:pt x="3997723" y="1724594"/>
                  <a:pt x="3987857" y="1724282"/>
                </a:cubicBezTo>
                <a:cubicBezTo>
                  <a:pt x="3978476" y="1718309"/>
                  <a:pt x="3931683" y="1723723"/>
                  <a:pt x="3916852" y="1729184"/>
                </a:cubicBezTo>
                <a:cubicBezTo>
                  <a:pt x="3876910" y="1749138"/>
                  <a:pt x="3829523" y="1727824"/>
                  <a:pt x="3797263" y="1742976"/>
                </a:cubicBezTo>
                <a:cubicBezTo>
                  <a:pt x="3769922" y="1744951"/>
                  <a:pt x="3760682" y="1742230"/>
                  <a:pt x="3752806" y="1741033"/>
                </a:cubicBezTo>
                <a:lnTo>
                  <a:pt x="3749997" y="1735799"/>
                </a:lnTo>
                <a:lnTo>
                  <a:pt x="3736582" y="1735907"/>
                </a:lnTo>
                <a:lnTo>
                  <a:pt x="3733428" y="1734881"/>
                </a:lnTo>
                <a:cubicBezTo>
                  <a:pt x="3727408" y="1732899"/>
                  <a:pt x="3721365" y="1731108"/>
                  <a:pt x="3714911" y="1730056"/>
                </a:cubicBezTo>
                <a:cubicBezTo>
                  <a:pt x="3708355" y="1754554"/>
                  <a:pt x="3658933" y="1725152"/>
                  <a:pt x="3665172" y="1745936"/>
                </a:cubicBezTo>
                <a:cubicBezTo>
                  <a:pt x="3628569" y="1744420"/>
                  <a:pt x="3583742" y="1775884"/>
                  <a:pt x="3552006" y="1755220"/>
                </a:cubicBezTo>
                <a:cubicBezTo>
                  <a:pt x="3497522" y="1758390"/>
                  <a:pt x="3448310" y="1757433"/>
                  <a:pt x="3390301" y="1762546"/>
                </a:cubicBezTo>
                <a:cubicBezTo>
                  <a:pt x="3345266" y="1774524"/>
                  <a:pt x="3297039" y="1758531"/>
                  <a:pt x="3264312" y="1774620"/>
                </a:cubicBezTo>
                <a:cubicBezTo>
                  <a:pt x="3212634" y="1771139"/>
                  <a:pt x="3147905" y="1780248"/>
                  <a:pt x="3106901" y="1804264"/>
                </a:cubicBezTo>
                <a:cubicBezTo>
                  <a:pt x="3051355" y="1805490"/>
                  <a:pt x="3041708" y="1820368"/>
                  <a:pt x="2993303" y="1806542"/>
                </a:cubicBezTo>
                <a:cubicBezTo>
                  <a:pt x="2989182" y="1810139"/>
                  <a:pt x="2984377" y="1813039"/>
                  <a:pt x="2979115" y="1815432"/>
                </a:cubicBezTo>
                <a:lnTo>
                  <a:pt x="2963118" y="1820962"/>
                </a:lnTo>
                <a:lnTo>
                  <a:pt x="2961156" y="1820297"/>
                </a:lnTo>
                <a:lnTo>
                  <a:pt x="2925719" y="1828468"/>
                </a:lnTo>
                <a:lnTo>
                  <a:pt x="2857951" y="1842496"/>
                </a:lnTo>
                <a:lnTo>
                  <a:pt x="2857427" y="1841591"/>
                </a:lnTo>
                <a:cubicBezTo>
                  <a:pt x="2855386" y="1839734"/>
                  <a:pt x="2852250" y="1838690"/>
                  <a:pt x="2846731" y="1839316"/>
                </a:cubicBezTo>
                <a:cubicBezTo>
                  <a:pt x="2855175" y="1823564"/>
                  <a:pt x="2843311" y="1834035"/>
                  <a:pt x="2826290" y="1837274"/>
                </a:cubicBezTo>
                <a:cubicBezTo>
                  <a:pt x="2835609" y="1813530"/>
                  <a:pt x="2787284" y="1831665"/>
                  <a:pt x="2779146" y="1820071"/>
                </a:cubicBezTo>
                <a:cubicBezTo>
                  <a:pt x="2766432" y="1822985"/>
                  <a:pt x="2753158" y="1825635"/>
                  <a:pt x="2739608" y="1827861"/>
                </a:cubicBezTo>
                <a:lnTo>
                  <a:pt x="2731631" y="1828881"/>
                </a:lnTo>
                <a:cubicBezTo>
                  <a:pt x="2731575" y="1828813"/>
                  <a:pt x="2731521" y="1828744"/>
                  <a:pt x="2731464" y="1828677"/>
                </a:cubicBezTo>
                <a:cubicBezTo>
                  <a:pt x="2729715" y="1828415"/>
                  <a:pt x="2727085" y="1828569"/>
                  <a:pt x="2723037" y="1829303"/>
                </a:cubicBezTo>
                <a:lnTo>
                  <a:pt x="2701616" y="1832725"/>
                </a:lnTo>
                <a:lnTo>
                  <a:pt x="2696239" y="1831904"/>
                </a:lnTo>
                <a:lnTo>
                  <a:pt x="2663445" y="1825958"/>
                </a:lnTo>
                <a:cubicBezTo>
                  <a:pt x="2641260" y="1825904"/>
                  <a:pt x="2595040" y="1827674"/>
                  <a:pt x="2560925" y="1829094"/>
                </a:cubicBezTo>
                <a:cubicBezTo>
                  <a:pt x="2527977" y="1836499"/>
                  <a:pt x="2496507" y="1831991"/>
                  <a:pt x="2458739" y="1834479"/>
                </a:cubicBezTo>
                <a:cubicBezTo>
                  <a:pt x="2419379" y="1848893"/>
                  <a:pt x="2396428" y="1834257"/>
                  <a:pt x="2356074" y="1836991"/>
                </a:cubicBezTo>
                <a:cubicBezTo>
                  <a:pt x="2323435" y="1857644"/>
                  <a:pt x="2325610" y="1826053"/>
                  <a:pt x="2304241" y="1822021"/>
                </a:cubicBezTo>
                <a:lnTo>
                  <a:pt x="2298362" y="1822125"/>
                </a:lnTo>
                <a:lnTo>
                  <a:pt x="2283527" y="1826361"/>
                </a:lnTo>
                <a:lnTo>
                  <a:pt x="2278150" y="1828604"/>
                </a:lnTo>
                <a:cubicBezTo>
                  <a:pt x="2274371" y="1829907"/>
                  <a:pt x="2271762" y="1830461"/>
                  <a:pt x="2269853" y="1830502"/>
                </a:cubicBezTo>
                <a:lnTo>
                  <a:pt x="2269585" y="1830341"/>
                </a:lnTo>
                <a:lnTo>
                  <a:pt x="2225332" y="1845825"/>
                </a:lnTo>
                <a:cubicBezTo>
                  <a:pt x="2211505" y="1836594"/>
                  <a:pt x="2170867" y="1860661"/>
                  <a:pt x="2169048" y="1837658"/>
                </a:cubicBezTo>
                <a:cubicBezTo>
                  <a:pt x="2153238" y="1843278"/>
                  <a:pt x="2146132" y="1854645"/>
                  <a:pt x="2147231" y="1839027"/>
                </a:cubicBezTo>
                <a:cubicBezTo>
                  <a:pt x="2141901" y="1840465"/>
                  <a:pt x="2138205" y="1840014"/>
                  <a:pt x="2135241" y="1838652"/>
                </a:cubicBezTo>
                <a:lnTo>
                  <a:pt x="2099215" y="1850768"/>
                </a:lnTo>
                <a:lnTo>
                  <a:pt x="2094046" y="1850806"/>
                </a:lnTo>
                <a:lnTo>
                  <a:pt x="2071850" y="1861319"/>
                </a:lnTo>
                <a:lnTo>
                  <a:pt x="2039607" y="1874318"/>
                </a:lnTo>
                <a:lnTo>
                  <a:pt x="2037289" y="1874025"/>
                </a:lnTo>
                <a:lnTo>
                  <a:pt x="2023615" y="1881562"/>
                </a:lnTo>
                <a:cubicBezTo>
                  <a:pt x="2019390" y="1884562"/>
                  <a:pt x="1959668" y="1894795"/>
                  <a:pt x="1957176" y="1898709"/>
                </a:cubicBezTo>
                <a:cubicBezTo>
                  <a:pt x="1901224" y="1893805"/>
                  <a:pt x="1914145" y="1913274"/>
                  <a:pt x="1858081" y="1923144"/>
                </a:cubicBezTo>
                <a:cubicBezTo>
                  <a:pt x="1819487" y="1923227"/>
                  <a:pt x="1798952" y="1929741"/>
                  <a:pt x="1738865" y="1944965"/>
                </a:cubicBezTo>
                <a:cubicBezTo>
                  <a:pt x="1698633" y="1955957"/>
                  <a:pt x="1670491" y="1978862"/>
                  <a:pt x="1616692" y="1989107"/>
                </a:cubicBezTo>
                <a:cubicBezTo>
                  <a:pt x="1565257" y="2022368"/>
                  <a:pt x="1474172" y="2022156"/>
                  <a:pt x="1411898" y="2046254"/>
                </a:cubicBezTo>
                <a:cubicBezTo>
                  <a:pt x="1380237" y="2035952"/>
                  <a:pt x="1386648" y="2042292"/>
                  <a:pt x="1375780" y="2047961"/>
                </a:cubicBezTo>
                <a:cubicBezTo>
                  <a:pt x="1375756" y="2047968"/>
                  <a:pt x="1375731" y="2047974"/>
                  <a:pt x="1375707" y="2047981"/>
                </a:cubicBezTo>
                <a:lnTo>
                  <a:pt x="1285585" y="2047113"/>
                </a:lnTo>
                <a:cubicBezTo>
                  <a:pt x="1279541" y="2043453"/>
                  <a:pt x="1272537" y="2040974"/>
                  <a:pt x="1263658" y="2041397"/>
                </a:cubicBezTo>
                <a:cubicBezTo>
                  <a:pt x="1212454" y="2058890"/>
                  <a:pt x="1258499" y="2026611"/>
                  <a:pt x="1170403" y="2033399"/>
                </a:cubicBezTo>
                <a:cubicBezTo>
                  <a:pt x="1166530" y="2036274"/>
                  <a:pt x="1154254" y="2033463"/>
                  <a:pt x="1153718" y="2029576"/>
                </a:cubicBezTo>
                <a:cubicBezTo>
                  <a:pt x="1148486" y="2030819"/>
                  <a:pt x="1137980" y="2038354"/>
                  <a:pt x="1133937" y="2032149"/>
                </a:cubicBezTo>
                <a:cubicBezTo>
                  <a:pt x="1104720" y="2031606"/>
                  <a:pt x="1077532" y="2035424"/>
                  <a:pt x="1054999" y="2043242"/>
                </a:cubicBezTo>
                <a:cubicBezTo>
                  <a:pt x="1024875" y="2038090"/>
                  <a:pt x="1020473" y="2042711"/>
                  <a:pt x="1018405" y="2048281"/>
                </a:cubicBezTo>
                <a:lnTo>
                  <a:pt x="1016563" y="2051718"/>
                </a:lnTo>
                <a:lnTo>
                  <a:pt x="1008284" y="2046742"/>
                </a:lnTo>
                <a:cubicBezTo>
                  <a:pt x="999244" y="2043620"/>
                  <a:pt x="990505" y="2044937"/>
                  <a:pt x="981974" y="2048363"/>
                </a:cubicBezTo>
                <a:lnTo>
                  <a:pt x="971903" y="2053484"/>
                </a:lnTo>
                <a:lnTo>
                  <a:pt x="954015" y="2052529"/>
                </a:lnTo>
                <a:cubicBezTo>
                  <a:pt x="931960" y="2051365"/>
                  <a:pt x="861352" y="2046214"/>
                  <a:pt x="839571" y="2046509"/>
                </a:cubicBezTo>
                <a:lnTo>
                  <a:pt x="823321" y="2054296"/>
                </a:lnTo>
                <a:lnTo>
                  <a:pt x="800990" y="2051523"/>
                </a:lnTo>
                <a:cubicBezTo>
                  <a:pt x="790723" y="2052171"/>
                  <a:pt x="782268" y="2055403"/>
                  <a:pt x="776439" y="2062634"/>
                </a:cubicBezTo>
                <a:cubicBezTo>
                  <a:pt x="773155" y="2056184"/>
                  <a:pt x="769593" y="2059253"/>
                  <a:pt x="763041" y="2063995"/>
                </a:cubicBezTo>
                <a:lnTo>
                  <a:pt x="757863" y="2065877"/>
                </a:lnTo>
                <a:lnTo>
                  <a:pt x="745053" y="2051831"/>
                </a:lnTo>
                <a:lnTo>
                  <a:pt x="722609" y="2049504"/>
                </a:lnTo>
                <a:lnTo>
                  <a:pt x="717618" y="2042131"/>
                </a:lnTo>
                <a:lnTo>
                  <a:pt x="703285" y="2046808"/>
                </a:lnTo>
                <a:cubicBezTo>
                  <a:pt x="698219" y="2048137"/>
                  <a:pt x="690058" y="2049926"/>
                  <a:pt x="680199" y="2051947"/>
                </a:cubicBezTo>
                <a:lnTo>
                  <a:pt x="667351" y="2054469"/>
                </a:lnTo>
                <a:lnTo>
                  <a:pt x="660961" y="2049404"/>
                </a:lnTo>
                <a:lnTo>
                  <a:pt x="638282" y="2060093"/>
                </a:lnTo>
                <a:lnTo>
                  <a:pt x="583551" y="2070197"/>
                </a:lnTo>
                <a:cubicBezTo>
                  <a:pt x="569268" y="2091365"/>
                  <a:pt x="529124" y="2053106"/>
                  <a:pt x="525274" y="2079137"/>
                </a:cubicBezTo>
                <a:cubicBezTo>
                  <a:pt x="506495" y="2056498"/>
                  <a:pt x="440091" y="2069666"/>
                  <a:pt x="405635" y="2059339"/>
                </a:cubicBezTo>
                <a:cubicBezTo>
                  <a:pt x="397410" y="2069278"/>
                  <a:pt x="294416" y="2032966"/>
                  <a:pt x="281555" y="2022847"/>
                </a:cubicBezTo>
                <a:cubicBezTo>
                  <a:pt x="171589" y="1986245"/>
                  <a:pt x="126791" y="1985528"/>
                  <a:pt x="98513" y="1969504"/>
                </a:cubicBezTo>
                <a:cubicBezTo>
                  <a:pt x="85544" y="1965247"/>
                  <a:pt x="73324" y="1958000"/>
                  <a:pt x="56191" y="1950709"/>
                </a:cubicBezTo>
                <a:lnTo>
                  <a:pt x="0" y="19357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B2020-1A1B-BF46-91B8-1CD64DE3C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6" y="548640"/>
            <a:ext cx="9543405" cy="11887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Contents</a:t>
            </a:r>
          </a:p>
        </p:txBody>
      </p:sp>
      <p:graphicFrame>
        <p:nvGraphicFramePr>
          <p:cNvPr id="67" name="Content Placeholder 2">
            <a:extLst>
              <a:ext uri="{FF2B5EF4-FFF2-40B4-BE49-F238E27FC236}">
                <a16:creationId xmlns:a16="http://schemas.microsoft.com/office/drawing/2014/main" id="{F1DDC7FA-1436-40A5-ADC1-68E80C3FBE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57285816"/>
              </p:ext>
            </p:extLst>
          </p:nvPr>
        </p:nvGraphicFramePr>
        <p:xfrm>
          <a:off x="1957987" y="2431765"/>
          <a:ext cx="8276026" cy="33200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42DCE2C-2863-46FA-9BE7-24365A24D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24586" y="5970896"/>
            <a:ext cx="9967416" cy="887104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358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C91A5-B279-2D46-BCF5-894377B4B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Quadratic Unconstrained Binary Optimization Problem </a:t>
            </a:r>
            <a:b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30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89922F-BFA0-9A40-BFD2-C8E855F392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859917"/>
            <a:ext cx="11496821" cy="31328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43F78E-3482-6246-857E-CC5FBF8BEB5F}"/>
              </a:ext>
            </a:extLst>
          </p:cNvPr>
          <p:cNvSpPr txBox="1"/>
          <p:nvPr/>
        </p:nvSpPr>
        <p:spPr>
          <a:xfrm>
            <a:off x="1660971" y="6376781"/>
            <a:ext cx="103702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this case, the proper format of QUBO matrix is upper-triangular with linear terms included in the diagonal.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EBFE9F-C25F-C24D-8FAE-3D773F520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19" y="6362493"/>
            <a:ext cx="11557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233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580</Words>
  <Application>Microsoft Macintosh PowerPoint</Application>
  <PresentationFormat>Widescreen</PresentationFormat>
  <Paragraphs>55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Roboto</vt:lpstr>
      <vt:lpstr>Office Theme</vt:lpstr>
      <vt:lpstr>Airbus  Quantum Computing Challenge （2019） </vt:lpstr>
      <vt:lpstr>5 Chanllenges</vt:lpstr>
      <vt:lpstr>Aircraft Loading Optimisation  </vt:lpstr>
      <vt:lpstr>BMW Quantum Computing Challenge （2021） </vt:lpstr>
      <vt:lpstr>4 Chanllenges</vt:lpstr>
      <vt:lpstr>AIRBUS QUANTUM COMPUTING CHALLENGE  </vt:lpstr>
      <vt:lpstr>Winner</vt:lpstr>
      <vt:lpstr>Contents</vt:lpstr>
      <vt:lpstr>The Quadratic Unconstrained Binary Optimization Problem  </vt:lpstr>
      <vt:lpstr>Challenge Explanation</vt:lpstr>
      <vt:lpstr>QUBO: Variables</vt:lpstr>
      <vt:lpstr>Objective Function</vt:lpstr>
      <vt:lpstr>Penalty functions</vt:lpstr>
      <vt:lpstr>Penalty functions</vt:lpstr>
      <vt:lpstr>Penalty functions</vt:lpstr>
      <vt:lpstr>Total function</vt:lpstr>
      <vt:lpstr>The QAOA and MinimumEigenOptimizer class </vt:lpstr>
      <vt:lpstr>Qiskit only supports 15 qubits </vt:lpstr>
      <vt:lpstr>Qbsolv</vt:lpstr>
      <vt:lpstr>Qbsolv</vt:lpstr>
      <vt:lpstr>Code available at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AIRBUS QUANTUM COMPUTING CHALLENGE  </dc:title>
  <dc:creator>Xiang Zhao</dc:creator>
  <cp:lastModifiedBy>Xiang Zhao</cp:lastModifiedBy>
  <cp:revision>81</cp:revision>
  <dcterms:created xsi:type="dcterms:W3CDTF">2021-12-05T04:22:45Z</dcterms:created>
  <dcterms:modified xsi:type="dcterms:W3CDTF">2022-02-18T11:54:40Z</dcterms:modified>
</cp:coreProperties>
</file>